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Lst>
  <p:notesMasterIdLst>
    <p:notesMasterId r:id="rId68"/>
  </p:notesMasterIdLst>
  <p:handoutMasterIdLst>
    <p:handoutMasterId r:id="rId69"/>
  </p:handoutMasterIdLst>
  <p:sldIdLst>
    <p:sldId id="256" r:id="rId5"/>
    <p:sldId id="605" r:id="rId6"/>
    <p:sldId id="609" r:id="rId7"/>
    <p:sldId id="383" r:id="rId8"/>
    <p:sldId id="386" r:id="rId9"/>
    <p:sldId id="404" r:id="rId10"/>
    <p:sldId id="689" r:id="rId11"/>
    <p:sldId id="669" r:id="rId12"/>
    <p:sldId id="633" r:id="rId13"/>
    <p:sldId id="634" r:id="rId14"/>
    <p:sldId id="635" r:id="rId15"/>
    <p:sldId id="607" r:id="rId16"/>
    <p:sldId id="397" r:id="rId17"/>
    <p:sldId id="606" r:id="rId18"/>
    <p:sldId id="421" r:id="rId19"/>
    <p:sldId id="608" r:id="rId20"/>
    <p:sldId id="407" r:id="rId21"/>
    <p:sldId id="422" r:id="rId22"/>
    <p:sldId id="612" r:id="rId23"/>
    <p:sldId id="405" r:id="rId24"/>
    <p:sldId id="690" r:id="rId25"/>
    <p:sldId id="372" r:id="rId26"/>
    <p:sldId id="625" r:id="rId27"/>
    <p:sldId id="259" r:id="rId28"/>
    <p:sldId id="406" r:id="rId29"/>
    <p:sldId id="626" r:id="rId30"/>
    <p:sldId id="664" r:id="rId31"/>
    <p:sldId id="412" r:id="rId32"/>
    <p:sldId id="627" r:id="rId33"/>
    <p:sldId id="408" r:id="rId34"/>
    <p:sldId id="628" r:id="rId35"/>
    <p:sldId id="632" r:id="rId36"/>
    <p:sldId id="660" r:id="rId37"/>
    <p:sldId id="410" r:id="rId38"/>
    <p:sldId id="424" r:id="rId39"/>
    <p:sldId id="414" r:id="rId40"/>
    <p:sldId id="415" r:id="rId41"/>
    <p:sldId id="417" r:id="rId42"/>
    <p:sldId id="418" r:id="rId43"/>
    <p:sldId id="419" r:id="rId44"/>
    <p:sldId id="663" r:id="rId45"/>
    <p:sldId id="613" r:id="rId46"/>
    <p:sldId id="629" r:id="rId47"/>
    <p:sldId id="420" r:id="rId48"/>
    <p:sldId id="614" r:id="rId49"/>
    <p:sldId id="423" r:id="rId50"/>
    <p:sldId id="615" r:id="rId51"/>
    <p:sldId id="391" r:id="rId52"/>
    <p:sldId id="695" r:id="rId53"/>
    <p:sldId id="694" r:id="rId54"/>
    <p:sldId id="610" r:id="rId55"/>
    <p:sldId id="616" r:id="rId56"/>
    <p:sldId id="611" r:id="rId57"/>
    <p:sldId id="601" r:id="rId58"/>
    <p:sldId id="618" r:id="rId59"/>
    <p:sldId id="599" r:id="rId60"/>
    <p:sldId id="619" r:id="rId61"/>
    <p:sldId id="620" r:id="rId62"/>
    <p:sldId id="603" r:id="rId63"/>
    <p:sldId id="621" r:id="rId64"/>
    <p:sldId id="622" r:id="rId65"/>
    <p:sldId id="604" r:id="rId66"/>
    <p:sldId id="623" r:id="rId67"/>
  </p:sldIdLst>
  <p:sldSz cx="12192000" cy="6858000"/>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nberg, Sarah M" initials="WSM" lastIdx="7" clrIdx="0">
    <p:extLst>
      <p:ext uri="{19B8F6BF-5375-455C-9EA6-DF929625EA0E}">
        <p15:presenceInfo xmlns:p15="http://schemas.microsoft.com/office/powerpoint/2012/main" userId="S::SWEINBERG@MITRE.ORG::bf6932a7-7352-4076-919f-9af59e1ddf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77" autoAdjust="0"/>
    <p:restoredTop sz="96684" autoAdjust="0"/>
  </p:normalViewPr>
  <p:slideViewPr>
    <p:cSldViewPr snapToGrid="0">
      <p:cViewPr varScale="1">
        <p:scale>
          <a:sx n="118" d="100"/>
          <a:sy n="118" d="100"/>
        </p:scale>
        <p:origin x="132" y="3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70" d="100"/>
          <a:sy n="70" d="100"/>
        </p:scale>
        <p:origin x="335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872F47-6CE5-4D95-B8D6-9AEA9A7E5F93}"/>
              </a:ext>
            </a:extLst>
          </p:cNvPr>
          <p:cNvSpPr>
            <a:spLocks noGrp="1"/>
          </p:cNvSpPr>
          <p:nvPr>
            <p:ph type="hdr" sz="quarter"/>
          </p:nvPr>
        </p:nvSpPr>
        <p:spPr>
          <a:xfrm>
            <a:off x="1" y="1"/>
            <a:ext cx="3026833" cy="465797"/>
          </a:xfrm>
          <a:prstGeom prst="rect">
            <a:avLst/>
          </a:prstGeom>
        </p:spPr>
        <p:txBody>
          <a:bodyPr vert="horz" lIns="92959" tIns="46479" rIns="92959" bIns="46479" rtlCol="0"/>
          <a:lstStyle>
            <a:lvl1pPr algn="l">
              <a:defRPr sz="1200"/>
            </a:lvl1pPr>
          </a:lstStyle>
          <a:p>
            <a:endParaRPr lang="en-US"/>
          </a:p>
        </p:txBody>
      </p:sp>
      <p:sp>
        <p:nvSpPr>
          <p:cNvPr id="3" name="Date Placeholder 2">
            <a:extLst>
              <a:ext uri="{FF2B5EF4-FFF2-40B4-BE49-F238E27FC236}">
                <a16:creationId xmlns:a16="http://schemas.microsoft.com/office/drawing/2014/main" id="{36F9E59F-E5BF-4AA4-882B-F5B705DF29A6}"/>
              </a:ext>
            </a:extLst>
          </p:cNvPr>
          <p:cNvSpPr>
            <a:spLocks noGrp="1"/>
          </p:cNvSpPr>
          <p:nvPr>
            <p:ph type="dt" sz="quarter" idx="1"/>
          </p:nvPr>
        </p:nvSpPr>
        <p:spPr>
          <a:xfrm>
            <a:off x="3956551" y="1"/>
            <a:ext cx="3026833" cy="465797"/>
          </a:xfrm>
          <a:prstGeom prst="rect">
            <a:avLst/>
          </a:prstGeom>
        </p:spPr>
        <p:txBody>
          <a:bodyPr vert="horz" lIns="92959" tIns="46479" rIns="92959" bIns="46479" rtlCol="0"/>
          <a:lstStyle>
            <a:lvl1pPr algn="r">
              <a:defRPr sz="1200"/>
            </a:lvl1pPr>
          </a:lstStyle>
          <a:p>
            <a:fld id="{FD8C879B-2DAC-426D-B5B4-08F42B952A26}" type="datetimeFigureOut">
              <a:rPr lang="en-US" smtClean="0"/>
              <a:t>2/27/2020</a:t>
            </a:fld>
            <a:endParaRPr lang="en-US"/>
          </a:p>
        </p:txBody>
      </p:sp>
      <p:sp>
        <p:nvSpPr>
          <p:cNvPr id="4" name="Footer Placeholder 3">
            <a:extLst>
              <a:ext uri="{FF2B5EF4-FFF2-40B4-BE49-F238E27FC236}">
                <a16:creationId xmlns:a16="http://schemas.microsoft.com/office/drawing/2014/main" id="{772C577A-CE6A-45AF-8211-1E758E6AA8D9}"/>
              </a:ext>
            </a:extLst>
          </p:cNvPr>
          <p:cNvSpPr>
            <a:spLocks noGrp="1"/>
          </p:cNvSpPr>
          <p:nvPr>
            <p:ph type="ftr" sz="quarter" idx="2"/>
          </p:nvPr>
        </p:nvSpPr>
        <p:spPr>
          <a:xfrm>
            <a:off x="1" y="8817905"/>
            <a:ext cx="3026833" cy="465796"/>
          </a:xfrm>
          <a:prstGeom prst="rect">
            <a:avLst/>
          </a:prstGeom>
        </p:spPr>
        <p:txBody>
          <a:bodyPr vert="horz" lIns="92959" tIns="46479" rIns="92959" bIns="4647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E69FD71-56EF-4DDF-81F5-C5CCA31DCE17}"/>
              </a:ext>
            </a:extLst>
          </p:cNvPr>
          <p:cNvSpPr>
            <a:spLocks noGrp="1"/>
          </p:cNvSpPr>
          <p:nvPr>
            <p:ph type="sldNum" sz="quarter" idx="3"/>
          </p:nvPr>
        </p:nvSpPr>
        <p:spPr>
          <a:xfrm>
            <a:off x="3956551" y="8817905"/>
            <a:ext cx="3026833" cy="465796"/>
          </a:xfrm>
          <a:prstGeom prst="rect">
            <a:avLst/>
          </a:prstGeom>
        </p:spPr>
        <p:txBody>
          <a:bodyPr vert="horz" lIns="92959" tIns="46479" rIns="92959" bIns="46479" rtlCol="0" anchor="b"/>
          <a:lstStyle>
            <a:lvl1pPr algn="r">
              <a:defRPr sz="1200"/>
            </a:lvl1pPr>
          </a:lstStyle>
          <a:p>
            <a:fld id="{4C856900-9607-4639-A903-F11B6E042CE6}" type="slidenum">
              <a:rPr lang="en-US" smtClean="0"/>
              <a:t>‹#›</a:t>
            </a:fld>
            <a:endParaRPr lang="en-US"/>
          </a:p>
        </p:txBody>
      </p:sp>
    </p:spTree>
    <p:extLst>
      <p:ext uri="{BB962C8B-B14F-4D97-AF65-F5344CB8AC3E}">
        <p14:creationId xmlns:p14="http://schemas.microsoft.com/office/powerpoint/2010/main" val="940444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26833" cy="465797"/>
          </a:xfrm>
          <a:prstGeom prst="rect">
            <a:avLst/>
          </a:prstGeom>
        </p:spPr>
        <p:txBody>
          <a:bodyPr vert="horz" lIns="92959" tIns="46479" rIns="92959" bIns="46479" rtlCol="0"/>
          <a:lstStyle>
            <a:lvl1pPr algn="l">
              <a:defRPr sz="1200"/>
            </a:lvl1pPr>
          </a:lstStyle>
          <a:p>
            <a:endParaRPr lang="en-US"/>
          </a:p>
        </p:txBody>
      </p:sp>
      <p:sp>
        <p:nvSpPr>
          <p:cNvPr id="3" name="Date Placeholder 2"/>
          <p:cNvSpPr>
            <a:spLocks noGrp="1"/>
          </p:cNvSpPr>
          <p:nvPr>
            <p:ph type="dt" idx="1"/>
          </p:nvPr>
        </p:nvSpPr>
        <p:spPr>
          <a:xfrm>
            <a:off x="3956551" y="1"/>
            <a:ext cx="3026833" cy="465797"/>
          </a:xfrm>
          <a:prstGeom prst="rect">
            <a:avLst/>
          </a:prstGeom>
        </p:spPr>
        <p:txBody>
          <a:bodyPr vert="horz" lIns="92959" tIns="46479" rIns="92959" bIns="46479" rtlCol="0"/>
          <a:lstStyle>
            <a:lvl1pPr algn="r">
              <a:defRPr sz="1200"/>
            </a:lvl1pPr>
          </a:lstStyle>
          <a:p>
            <a:fld id="{92E54576-A3BB-48F9-891E-992E86D01A7B}" type="datetimeFigureOut">
              <a:rPr lang="en-US" smtClean="0"/>
              <a:t>2/27/2020</a:t>
            </a:fld>
            <a:endParaRPr lang="en-US"/>
          </a:p>
        </p:txBody>
      </p:sp>
      <p:sp>
        <p:nvSpPr>
          <p:cNvPr id="4" name="Slide Image Placeholder 3"/>
          <p:cNvSpPr>
            <a:spLocks noGrp="1" noRot="1" noChangeAspect="1"/>
          </p:cNvSpPr>
          <p:nvPr>
            <p:ph type="sldImg" idx="2"/>
          </p:nvPr>
        </p:nvSpPr>
        <p:spPr>
          <a:xfrm>
            <a:off x="708025" y="1160463"/>
            <a:ext cx="5568950" cy="3133725"/>
          </a:xfrm>
          <a:prstGeom prst="rect">
            <a:avLst/>
          </a:prstGeom>
          <a:noFill/>
          <a:ln w="12700">
            <a:solidFill>
              <a:prstClr val="black"/>
            </a:solidFill>
          </a:ln>
        </p:spPr>
        <p:txBody>
          <a:bodyPr vert="horz" lIns="92959" tIns="46479" rIns="92959" bIns="46479" rtlCol="0" anchor="ctr"/>
          <a:lstStyle/>
          <a:p>
            <a:endParaRPr lang="en-US"/>
          </a:p>
        </p:txBody>
      </p:sp>
      <p:sp>
        <p:nvSpPr>
          <p:cNvPr id="5" name="Notes Placeholder 4"/>
          <p:cNvSpPr>
            <a:spLocks noGrp="1"/>
          </p:cNvSpPr>
          <p:nvPr>
            <p:ph type="body" sz="quarter" idx="3"/>
          </p:nvPr>
        </p:nvSpPr>
        <p:spPr>
          <a:xfrm>
            <a:off x="698500" y="4467780"/>
            <a:ext cx="5588000" cy="3655457"/>
          </a:xfrm>
          <a:prstGeom prst="rect">
            <a:avLst/>
          </a:prstGeom>
        </p:spPr>
        <p:txBody>
          <a:bodyPr vert="horz" lIns="92959" tIns="46479" rIns="92959" bIns="4647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17905"/>
            <a:ext cx="3026833" cy="465796"/>
          </a:xfrm>
          <a:prstGeom prst="rect">
            <a:avLst/>
          </a:prstGeom>
        </p:spPr>
        <p:txBody>
          <a:bodyPr vert="horz" lIns="92959" tIns="46479" rIns="92959"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1" y="8817905"/>
            <a:ext cx="3026833" cy="465796"/>
          </a:xfrm>
          <a:prstGeom prst="rect">
            <a:avLst/>
          </a:prstGeom>
        </p:spPr>
        <p:txBody>
          <a:bodyPr vert="horz" lIns="92959" tIns="46479" rIns="92959" bIns="46479" rtlCol="0" anchor="b"/>
          <a:lstStyle>
            <a:lvl1pPr algn="r">
              <a:defRPr sz="1200"/>
            </a:lvl1pPr>
          </a:lstStyle>
          <a:p>
            <a:fld id="{D58F3C89-9E49-4851-A18A-DAECD34FD650}" type="slidenum">
              <a:rPr lang="en-US" smtClean="0"/>
              <a:t>‹#›</a:t>
            </a:fld>
            <a:endParaRPr lang="en-US"/>
          </a:p>
        </p:txBody>
      </p:sp>
    </p:spTree>
    <p:extLst>
      <p:ext uri="{BB962C8B-B14F-4D97-AF65-F5344CB8AC3E}">
        <p14:creationId xmlns:p14="http://schemas.microsoft.com/office/powerpoint/2010/main" val="711510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6</a:t>
            </a:fld>
            <a:endParaRPr lang="en-US" dirty="0"/>
          </a:p>
        </p:txBody>
      </p:sp>
    </p:spTree>
    <p:extLst>
      <p:ext uri="{BB962C8B-B14F-4D97-AF65-F5344CB8AC3E}">
        <p14:creationId xmlns:p14="http://schemas.microsoft.com/office/powerpoint/2010/main" val="269552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5F6FB-E5A3-4648-BD70-CD8965F742C1}" type="slidenum">
              <a:rPr lang="en-US" smtClean="0"/>
              <a:t>24</a:t>
            </a:fld>
            <a:endParaRPr lang="en-US" dirty="0"/>
          </a:p>
        </p:txBody>
      </p:sp>
    </p:spTree>
    <p:extLst>
      <p:ext uri="{BB962C8B-B14F-4D97-AF65-F5344CB8AC3E}">
        <p14:creationId xmlns:p14="http://schemas.microsoft.com/office/powerpoint/2010/main" val="295950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25</a:t>
            </a:fld>
            <a:endParaRPr lang="en-US" dirty="0"/>
          </a:p>
        </p:txBody>
      </p:sp>
    </p:spTree>
    <p:extLst>
      <p:ext uri="{BB962C8B-B14F-4D97-AF65-F5344CB8AC3E}">
        <p14:creationId xmlns:p14="http://schemas.microsoft.com/office/powerpoint/2010/main" val="1131764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8BC159-150B-4B10-BC89-2C3D3C3387C7}" type="slidenum">
              <a:rPr lang="en-US" smtClean="0"/>
              <a:t>27</a:t>
            </a:fld>
            <a:endParaRPr lang="en-US" dirty="0"/>
          </a:p>
        </p:txBody>
      </p:sp>
    </p:spTree>
    <p:extLst>
      <p:ext uri="{BB962C8B-B14F-4D97-AF65-F5344CB8AC3E}">
        <p14:creationId xmlns:p14="http://schemas.microsoft.com/office/powerpoint/2010/main" val="404340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30</a:t>
            </a:fld>
            <a:endParaRPr lang="en-US" dirty="0"/>
          </a:p>
        </p:txBody>
      </p:sp>
    </p:spTree>
    <p:extLst>
      <p:ext uri="{BB962C8B-B14F-4D97-AF65-F5344CB8AC3E}">
        <p14:creationId xmlns:p14="http://schemas.microsoft.com/office/powerpoint/2010/main" val="400628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34</a:t>
            </a:fld>
            <a:endParaRPr lang="en-US" dirty="0"/>
          </a:p>
        </p:txBody>
      </p:sp>
    </p:spTree>
    <p:extLst>
      <p:ext uri="{BB962C8B-B14F-4D97-AF65-F5344CB8AC3E}">
        <p14:creationId xmlns:p14="http://schemas.microsoft.com/office/powerpoint/2010/main" val="173539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44</a:t>
            </a:fld>
            <a:endParaRPr lang="en-US" dirty="0"/>
          </a:p>
        </p:txBody>
      </p:sp>
    </p:spTree>
    <p:extLst>
      <p:ext uri="{BB962C8B-B14F-4D97-AF65-F5344CB8AC3E}">
        <p14:creationId xmlns:p14="http://schemas.microsoft.com/office/powerpoint/2010/main" val="1436987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46</a:t>
            </a:fld>
            <a:endParaRPr lang="en-US" dirty="0"/>
          </a:p>
        </p:txBody>
      </p:sp>
    </p:spTree>
    <p:extLst>
      <p:ext uri="{BB962C8B-B14F-4D97-AF65-F5344CB8AC3E}">
        <p14:creationId xmlns:p14="http://schemas.microsoft.com/office/powerpoint/2010/main" val="478849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recap in a different way, I'm not going to walk through all of this, but feel free to get back to Brett and myself on how all of these tools and processes work together across all environments from concept through to production and FISMA reporting.</a:t>
            </a:r>
          </a:p>
          <a:p>
            <a:endParaRPr lang="en-US" dirty="0">
              <a:cs typeface="Calibri"/>
            </a:endParaRPr>
          </a:p>
          <a:p>
            <a:r>
              <a:rPr lang="en-US" dirty="0">
                <a:cs typeface="Calibri"/>
              </a:rPr>
              <a:t>We are starting to see progress across the development lifecycle and mapping efforts from across multiple teams to coordinate and deliver specific products that help the sponsor build security into their DevOps pipelines. It’s complicated, but we are breaking it down into </a:t>
            </a:r>
            <a:r>
              <a:rPr lang="en-US">
                <a:cs typeface="Calibri"/>
              </a:rPr>
              <a:t>specific deliverables.</a:t>
            </a:r>
            <a:endParaRPr lang="en-US" dirty="0">
              <a:cs typeface="Calibri"/>
            </a:endParaRPr>
          </a:p>
        </p:txBody>
      </p:sp>
      <p:sp>
        <p:nvSpPr>
          <p:cNvPr id="4" name="Slide Number Placeholder 3"/>
          <p:cNvSpPr>
            <a:spLocks noGrp="1"/>
          </p:cNvSpPr>
          <p:nvPr>
            <p:ph type="sldNum" sz="quarter" idx="5"/>
          </p:nvPr>
        </p:nvSpPr>
        <p:spPr/>
        <p:txBody>
          <a:bodyPr/>
          <a:lstStyle/>
          <a:p>
            <a:fld id="{278BC159-150B-4B10-BC89-2C3D3C3387C7}" type="slidenum">
              <a:rPr lang="en-US" smtClean="0"/>
              <a:t>50</a:t>
            </a:fld>
            <a:endParaRPr lang="en-US" dirty="0"/>
          </a:p>
        </p:txBody>
      </p:sp>
    </p:spTree>
    <p:extLst>
      <p:ext uri="{BB962C8B-B14F-4D97-AF65-F5344CB8AC3E}">
        <p14:creationId xmlns:p14="http://schemas.microsoft.com/office/powerpoint/2010/main" val="2691365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59</a:t>
            </a:fld>
            <a:endParaRPr lang="en-US" dirty="0"/>
          </a:p>
        </p:txBody>
      </p:sp>
    </p:spTree>
    <p:extLst>
      <p:ext uri="{BB962C8B-B14F-4D97-AF65-F5344CB8AC3E}">
        <p14:creationId xmlns:p14="http://schemas.microsoft.com/office/powerpoint/2010/main" val="2348517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62</a:t>
            </a:fld>
            <a:endParaRPr lang="en-US" dirty="0"/>
          </a:p>
        </p:txBody>
      </p:sp>
    </p:spTree>
    <p:extLst>
      <p:ext uri="{BB962C8B-B14F-4D97-AF65-F5344CB8AC3E}">
        <p14:creationId xmlns:p14="http://schemas.microsoft.com/office/powerpoint/2010/main" val="4292045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message of this slide is that DevSecOps shifts security left, earlier in the lifecycle when it is cheaper to fix and avoids unnecessary delays</a:t>
            </a:r>
          </a:p>
        </p:txBody>
      </p:sp>
      <p:sp>
        <p:nvSpPr>
          <p:cNvPr id="4" name="Slide Number Placeholder 3"/>
          <p:cNvSpPr>
            <a:spLocks noGrp="1"/>
          </p:cNvSpPr>
          <p:nvPr>
            <p:ph type="sldNum" sz="quarter" idx="5"/>
          </p:nvPr>
        </p:nvSpPr>
        <p:spPr/>
        <p:txBody>
          <a:bodyPr/>
          <a:lstStyle/>
          <a:p>
            <a:fld id="{278BC159-150B-4B10-BC89-2C3D3C3387C7}" type="slidenum">
              <a:rPr lang="en-US" smtClean="0"/>
              <a:t>7</a:t>
            </a:fld>
            <a:endParaRPr lang="en-US" dirty="0"/>
          </a:p>
        </p:txBody>
      </p:sp>
    </p:spTree>
    <p:extLst>
      <p:ext uri="{BB962C8B-B14F-4D97-AF65-F5344CB8AC3E}">
        <p14:creationId xmlns:p14="http://schemas.microsoft.com/office/powerpoint/2010/main" val="583914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12</a:t>
            </a:fld>
            <a:endParaRPr lang="en-US" dirty="0"/>
          </a:p>
        </p:txBody>
      </p:sp>
    </p:spTree>
    <p:extLst>
      <p:ext uri="{BB962C8B-B14F-4D97-AF65-F5344CB8AC3E}">
        <p14:creationId xmlns:p14="http://schemas.microsoft.com/office/powerpoint/2010/main" val="12809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13</a:t>
            </a:fld>
            <a:endParaRPr lang="en-US" dirty="0"/>
          </a:p>
        </p:txBody>
      </p:sp>
    </p:spTree>
    <p:extLst>
      <p:ext uri="{BB962C8B-B14F-4D97-AF65-F5344CB8AC3E}">
        <p14:creationId xmlns:p14="http://schemas.microsoft.com/office/powerpoint/2010/main" val="2931926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15</a:t>
            </a:fld>
            <a:endParaRPr lang="en-US" dirty="0"/>
          </a:p>
        </p:txBody>
      </p:sp>
    </p:spTree>
    <p:extLst>
      <p:ext uri="{BB962C8B-B14F-4D97-AF65-F5344CB8AC3E}">
        <p14:creationId xmlns:p14="http://schemas.microsoft.com/office/powerpoint/2010/main" val="268560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17</a:t>
            </a:fld>
            <a:endParaRPr lang="en-US" dirty="0"/>
          </a:p>
        </p:txBody>
      </p:sp>
    </p:spTree>
    <p:extLst>
      <p:ext uri="{BB962C8B-B14F-4D97-AF65-F5344CB8AC3E}">
        <p14:creationId xmlns:p14="http://schemas.microsoft.com/office/powerpoint/2010/main" val="1970367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BC159-150B-4B10-BC89-2C3D3C3387C7}" type="slidenum">
              <a:rPr lang="en-US" smtClean="0"/>
              <a:t>18</a:t>
            </a:fld>
            <a:endParaRPr lang="en-US" dirty="0"/>
          </a:p>
        </p:txBody>
      </p:sp>
    </p:spTree>
    <p:extLst>
      <p:ext uri="{BB962C8B-B14F-4D97-AF65-F5344CB8AC3E}">
        <p14:creationId xmlns:p14="http://schemas.microsoft.com/office/powerpoint/2010/main" val="23980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This slide shows the process we're helping to transform from STIGS, to testing content, mapping security controls, and visualizing security compliance</a:t>
            </a:r>
          </a:p>
          <a:p>
            <a:r>
              <a:rPr lang="en-US" dirty="0">
                <a:cs typeface="Calibri"/>
              </a:rPr>
              <a:t>* Heimdall is the all-seeing Norse god that appears in the Marvell movies – who's power is to see all that is happening everywhere</a:t>
            </a:r>
          </a:p>
          <a:p>
            <a:r>
              <a:rPr lang="en-US" dirty="0">
                <a:cs typeface="Calibri"/>
              </a:rPr>
              <a:t>* MITRE developed the Heimdall applications to standardize the view into security data </a:t>
            </a:r>
            <a:endParaRPr lang="en-US" dirty="0"/>
          </a:p>
          <a:p>
            <a:r>
              <a:rPr lang="en-US" dirty="0"/>
              <a:t>* The Heimdall applications show security control compliance by ingesting the machine readable data generated using tools like </a:t>
            </a:r>
            <a:r>
              <a:rPr lang="en-US" dirty="0" err="1"/>
              <a:t>inspec</a:t>
            </a:r>
            <a:r>
              <a:rPr lang="en-US" dirty="0"/>
              <a:t> and </a:t>
            </a:r>
            <a:r>
              <a:rPr lang="en-US" dirty="0" err="1"/>
              <a:t>heimdall_tools</a:t>
            </a:r>
            <a:r>
              <a:rPr lang="en-US" dirty="0"/>
              <a:t>.</a:t>
            </a:r>
            <a:endParaRPr lang="en-US" dirty="0">
              <a:cs typeface="Calibri"/>
            </a:endParaRPr>
          </a:p>
        </p:txBody>
      </p:sp>
      <p:sp>
        <p:nvSpPr>
          <p:cNvPr id="4" name="Slide Number Placeholder 3"/>
          <p:cNvSpPr>
            <a:spLocks noGrp="1"/>
          </p:cNvSpPr>
          <p:nvPr>
            <p:ph type="sldNum" sz="quarter" idx="5"/>
          </p:nvPr>
        </p:nvSpPr>
        <p:spPr/>
        <p:txBody>
          <a:bodyPr/>
          <a:lstStyle/>
          <a:p>
            <a:fld id="{278BC159-150B-4B10-BC89-2C3D3C3387C7}" type="slidenum">
              <a:rPr lang="en-US" smtClean="0"/>
              <a:t>21</a:t>
            </a:fld>
            <a:endParaRPr lang="en-US" dirty="0"/>
          </a:p>
        </p:txBody>
      </p:sp>
    </p:spTree>
    <p:extLst>
      <p:ext uri="{BB962C8B-B14F-4D97-AF65-F5344CB8AC3E}">
        <p14:creationId xmlns:p14="http://schemas.microsoft.com/office/powerpoint/2010/main" val="1502522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a recap, here are all the mainline tools that are under the CCA that you can use, review and lookover</a:t>
            </a:r>
          </a:p>
        </p:txBody>
      </p:sp>
      <p:sp>
        <p:nvSpPr>
          <p:cNvPr id="4" name="Slide Number Placeholder 3"/>
          <p:cNvSpPr>
            <a:spLocks noGrp="1"/>
          </p:cNvSpPr>
          <p:nvPr>
            <p:ph type="sldNum" sz="quarter" idx="5"/>
          </p:nvPr>
        </p:nvSpPr>
        <p:spPr/>
        <p:txBody>
          <a:bodyPr/>
          <a:lstStyle/>
          <a:p>
            <a:fld id="{278BC159-150B-4B10-BC89-2C3D3C3387C7}" type="slidenum">
              <a:rPr lang="en-US" smtClean="0"/>
              <a:t>22</a:t>
            </a:fld>
            <a:endParaRPr lang="en-US" dirty="0"/>
          </a:p>
        </p:txBody>
      </p:sp>
    </p:spTree>
    <p:extLst>
      <p:ext uri="{BB962C8B-B14F-4D97-AF65-F5344CB8AC3E}">
        <p14:creationId xmlns:p14="http://schemas.microsoft.com/office/powerpoint/2010/main" val="3707535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mitre.org/"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hyperlink" Target="http://www.facebook.com/MITREcorp"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grpSp>
        <p:nvGrpSpPr>
          <p:cNvPr id="3" name="Group 2"/>
          <p:cNvGrpSpPr/>
          <p:nvPr/>
        </p:nvGrpSpPr>
        <p:grpSpPr>
          <a:xfrm>
            <a:off x="81480" y="0"/>
            <a:ext cx="99589" cy="6858000"/>
            <a:chOff x="0" y="0"/>
            <a:chExt cx="407324" cy="6858000"/>
          </a:xfrm>
        </p:grpSpPr>
        <p:sp>
          <p:nvSpPr>
            <p:cNvPr id="18" name="Rectangle 17"/>
            <p:cNvSpPr/>
            <p:nvPr/>
          </p:nvSpPr>
          <p:spPr bwMode="auto">
            <a:xfrm>
              <a:off x="0" y="0"/>
              <a:ext cx="407324" cy="2398143"/>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19" name="Rectangle 18"/>
            <p:cNvSpPr/>
            <p:nvPr/>
          </p:nvSpPr>
          <p:spPr bwMode="auto">
            <a:xfrm>
              <a:off x="0" y="2510287"/>
              <a:ext cx="407324"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2"/>
                </a:solidFill>
                <a:effectLst/>
                <a:latin typeface="Arial" charset="0"/>
              </a:endParaRPr>
            </a:p>
          </p:txBody>
        </p:sp>
      </p:grpSp>
      <p:sp>
        <p:nvSpPr>
          <p:cNvPr id="9" name="Rectangle 9"/>
          <p:cNvSpPr>
            <a:spLocks noGrp="1" noChangeArrowheads="1"/>
          </p:cNvSpPr>
          <p:nvPr>
            <p:ph type="ctrTitle" sz="quarter" hasCustomPrompt="1"/>
          </p:nvPr>
        </p:nvSpPr>
        <p:spPr>
          <a:xfrm>
            <a:off x="1009528" y="368932"/>
            <a:ext cx="9662160" cy="1981200"/>
          </a:xfrm>
        </p:spPr>
        <p:txBody>
          <a:bodyPr anchor="b" anchorCtr="0">
            <a:normAutofit/>
          </a:bodyPr>
          <a:lstStyle>
            <a:lvl1pPr algn="l">
              <a:lnSpc>
                <a:spcPts val="4400"/>
              </a:lnSpc>
              <a:defRPr sz="4000" b="1">
                <a:solidFill>
                  <a:schemeClr val="tx2"/>
                </a:solidFill>
                <a:latin typeface="Arial" panose="020B0604020202020204" pitchFamily="34" charset="0"/>
                <a:ea typeface="Tahoma" panose="020B0604030504040204" pitchFamily="34" charset="0"/>
                <a:cs typeface="Arial" panose="020B0604020202020204" pitchFamily="34" charset="0"/>
              </a:defRPr>
            </a:lvl1pPr>
          </a:lstStyle>
          <a:p>
            <a:r>
              <a:rPr lang="en-US" dirty="0"/>
              <a:t>Title here</a:t>
            </a:r>
          </a:p>
        </p:txBody>
      </p:sp>
      <p:cxnSp>
        <p:nvCxnSpPr>
          <p:cNvPr id="16" name="Straight Connector 15"/>
          <p:cNvCxnSpPr/>
          <p:nvPr/>
        </p:nvCxnSpPr>
        <p:spPr bwMode="auto">
          <a:xfrm>
            <a:off x="1098208" y="6534227"/>
            <a:ext cx="10593057" cy="0"/>
          </a:xfrm>
          <a:prstGeom prst="line">
            <a:avLst/>
          </a:prstGeom>
          <a:solidFill>
            <a:srgbClr val="FFCC99"/>
          </a:solidFill>
          <a:ln w="12700" cap="flat" cmpd="sng" algn="ctr">
            <a:solidFill>
              <a:srgbClr val="C1CD23"/>
            </a:solidFill>
            <a:prstDash val="solid"/>
            <a:round/>
            <a:headEnd type="none" w="med" len="med"/>
            <a:tailEnd type="none" w="med" len="med"/>
          </a:ln>
          <a:effectLst/>
        </p:spPr>
      </p:cxnSp>
      <p:cxnSp>
        <p:nvCxnSpPr>
          <p:cNvPr id="21" name="Straight Connector 20"/>
          <p:cNvCxnSpPr/>
          <p:nvPr/>
        </p:nvCxnSpPr>
        <p:spPr bwMode="auto">
          <a:xfrm>
            <a:off x="1098208" y="2448468"/>
            <a:ext cx="10593057" cy="0"/>
          </a:xfrm>
          <a:prstGeom prst="line">
            <a:avLst/>
          </a:prstGeom>
          <a:solidFill>
            <a:srgbClr val="FFCC99"/>
          </a:solidFill>
          <a:ln w="12700"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a:off x="1098208" y="6534227"/>
            <a:ext cx="10593057" cy="0"/>
          </a:xfrm>
          <a:prstGeom prst="line">
            <a:avLst/>
          </a:prstGeom>
          <a:solidFill>
            <a:srgbClr val="FFCC99"/>
          </a:solidFill>
          <a:ln w="12700" cap="flat" cmpd="sng" algn="ctr">
            <a:solidFill>
              <a:schemeClr val="bg1">
                <a:lumMod val="50000"/>
              </a:schemeClr>
            </a:solidFill>
            <a:prstDash val="solid"/>
            <a:round/>
            <a:headEnd type="none" w="med" len="med"/>
            <a:tailEnd type="none" w="med" len="med"/>
          </a:ln>
          <a:effectLst/>
        </p:spPr>
      </p:cxnSp>
      <p:sp>
        <p:nvSpPr>
          <p:cNvPr id="26" name="Subtitle 1"/>
          <p:cNvSpPr>
            <a:spLocks noGrp="1"/>
          </p:cNvSpPr>
          <p:nvPr>
            <p:ph type="subTitle" idx="1" hasCustomPrompt="1"/>
          </p:nvPr>
        </p:nvSpPr>
        <p:spPr>
          <a:xfrm>
            <a:off x="1044164" y="2568943"/>
            <a:ext cx="7655345" cy="389923"/>
          </a:xfrm>
        </p:spPr>
        <p:txBody>
          <a:bodyPr/>
          <a:lstStyle>
            <a:lvl1pPr marL="0" indent="0">
              <a:buNone/>
              <a:defRPr>
                <a:solidFill>
                  <a:schemeClr val="tx2"/>
                </a:solidFill>
              </a:defRPr>
            </a:lvl1pPr>
          </a:lstStyle>
          <a:p>
            <a:r>
              <a:rPr lang="en-US" dirty="0"/>
              <a:t>Author</a:t>
            </a:r>
          </a:p>
        </p:txBody>
      </p:sp>
      <p:sp>
        <p:nvSpPr>
          <p:cNvPr id="24" name="Footer Placeholder 4">
            <a:extLst>
              <a:ext uri="{FF2B5EF4-FFF2-40B4-BE49-F238E27FC236}">
                <a16:creationId xmlns:a16="http://schemas.microsoft.com/office/drawing/2014/main" id="{A6F8C1D3-B223-45F7-8AB1-F8F23D05F8D9}"/>
              </a:ext>
            </a:extLst>
          </p:cNvPr>
          <p:cNvSpPr txBox="1">
            <a:spLocks/>
          </p:cNvSpPr>
          <p:nvPr userDrawn="1"/>
        </p:nvSpPr>
        <p:spPr>
          <a:xfrm>
            <a:off x="1116457" y="6568103"/>
            <a:ext cx="4382305" cy="149220"/>
          </a:xfrm>
          <a:prstGeom prst="rect">
            <a:avLst/>
          </a:prstGeom>
        </p:spPr>
        <p:txBody>
          <a:bodyPr vert="horz" lIns="0" tIns="0" rIns="0" bIns="0" rtlCol="0" anchor="ctr"/>
          <a:lstStyle>
            <a:defPPr>
              <a:defRPr lang="en-US"/>
            </a:defPPr>
            <a:lvl1pPr marL="0" algn="l"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spcAft>
                <a:spcPct val="0"/>
              </a:spcAft>
              <a:buClrTx/>
            </a:pPr>
            <a:r>
              <a:rPr lang="en-US" altLang="en-US" sz="800" b="0" dirty="0">
                <a:solidFill>
                  <a:schemeClr val="tx1">
                    <a:lumMod val="50000"/>
                    <a:lumOff val="50000"/>
                  </a:schemeClr>
                </a:solidFill>
                <a:latin typeface="Arial" pitchFamily="34" charset="0"/>
                <a:cs typeface="Arial" pitchFamily="34" charset="0"/>
              </a:rPr>
              <a:t>© 2019</a:t>
            </a:r>
            <a:r>
              <a:rPr lang="en-US" altLang="en-US" sz="800" b="0" baseline="0" dirty="0">
                <a:solidFill>
                  <a:schemeClr val="tx1">
                    <a:lumMod val="50000"/>
                    <a:lumOff val="50000"/>
                  </a:schemeClr>
                </a:solidFill>
                <a:latin typeface="Arial" pitchFamily="34" charset="0"/>
                <a:cs typeface="Arial" pitchFamily="34" charset="0"/>
              </a:rPr>
              <a:t> </a:t>
            </a:r>
            <a:r>
              <a:rPr lang="en-US" altLang="en-US" sz="800" b="0" dirty="0">
                <a:solidFill>
                  <a:schemeClr val="tx1">
                    <a:lumMod val="50000"/>
                    <a:lumOff val="50000"/>
                  </a:schemeClr>
                </a:solidFill>
                <a:latin typeface="Arial" pitchFamily="34" charset="0"/>
                <a:cs typeface="Arial" pitchFamily="34" charset="0"/>
              </a:rPr>
              <a:t>The MITRE Corporation. All rights </a:t>
            </a:r>
            <a:r>
              <a:rPr lang="en-US" altLang="en-US" sz="800" b="0">
                <a:solidFill>
                  <a:schemeClr val="tx1">
                    <a:lumMod val="50000"/>
                    <a:lumOff val="50000"/>
                  </a:schemeClr>
                </a:solidFill>
                <a:latin typeface="Arial" pitchFamily="34" charset="0"/>
                <a:cs typeface="Arial" pitchFamily="34" charset="0"/>
              </a:rPr>
              <a:t>reserved. For internal use only.</a:t>
            </a:r>
            <a:endParaRPr lang="en-US" altLang="en-US" sz="800" b="0" dirty="0">
              <a:solidFill>
                <a:schemeClr val="tx1">
                  <a:lumMod val="50000"/>
                  <a:lumOff val="50000"/>
                </a:schemeClr>
              </a:solidFill>
              <a:latin typeface="Arial" pitchFamily="34" charset="0"/>
              <a:cs typeface="Arial" pitchFamily="34" charset="0"/>
            </a:endParaRPr>
          </a:p>
        </p:txBody>
      </p:sp>
      <p:sp>
        <p:nvSpPr>
          <p:cNvPr id="14" name="Slide Number Placeholder 5">
            <a:extLst>
              <a:ext uri="{FF2B5EF4-FFF2-40B4-BE49-F238E27FC236}">
                <a16:creationId xmlns:a16="http://schemas.microsoft.com/office/drawing/2014/main" id="{495288DB-2197-4AA1-9E62-6093715D88CA}"/>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dirty="0">
                <a:latin typeface="Arial" pitchFamily="34" charset="0"/>
              </a:rPr>
              <a:t>|</a:t>
            </a:r>
            <a:r>
              <a:rPr lang="en-US" dirty="0">
                <a:latin typeface="Tahoma" panose="020B0604030504040204" pitchFamily="34" charset="0"/>
                <a:ea typeface="Tahoma" panose="020B0604030504040204" pitchFamily="34" charset="0"/>
                <a:cs typeface="Tahoma" panose="020B0604030504040204" pitchFamily="34" charset="0"/>
              </a:rPr>
              <a:t> </a:t>
            </a:r>
            <a:fld id="{295008BC-DA31-4D19-837B-EFA4386B05F5}" type="slidenum">
              <a:rPr lang="en-US" smtClean="0">
                <a:latin typeface="Tahoma" panose="020B0604030504040204" pitchFamily="34" charset="0"/>
                <a:ea typeface="Tahoma" panose="020B0604030504040204" pitchFamily="34" charset="0"/>
                <a:cs typeface="Tahoma" panose="020B0604030504040204" pitchFamily="34" charset="0"/>
              </a:rPr>
              <a:pPr/>
              <a:t>‹#›</a:t>
            </a:fld>
            <a:r>
              <a:rPr lang="en-US" dirty="0">
                <a:latin typeface="Tahoma" panose="020B0604030504040204" pitchFamily="34" charset="0"/>
                <a:ea typeface="Tahoma" panose="020B0604030504040204" pitchFamily="34" charset="0"/>
                <a:cs typeface="Tahoma" panose="020B0604030504040204" pitchFamily="34" charset="0"/>
              </a:rPr>
              <a:t> </a:t>
            </a:r>
            <a:r>
              <a:rPr lang="en-US" dirty="0">
                <a:latin typeface="Arial" pitchFamily="34" charset="0"/>
              </a:rPr>
              <a:t>|</a:t>
            </a:r>
            <a:r>
              <a:rPr lang="en-US" dirty="0">
                <a:latin typeface="Arial" pitchFamily="34" charset="0"/>
                <a:ea typeface="Verdana" pitchFamily="34" charset="0"/>
                <a:cs typeface="Verdana" pitchFamily="34" charset="0"/>
              </a:rPr>
              <a:t> </a:t>
            </a:r>
          </a:p>
        </p:txBody>
      </p:sp>
      <p:pic>
        <p:nvPicPr>
          <p:cNvPr id="15" name="Picture 14">
            <a:extLst>
              <a:ext uri="{FF2B5EF4-FFF2-40B4-BE49-F238E27FC236}">
                <a16:creationId xmlns:a16="http://schemas.microsoft.com/office/drawing/2014/main" id="{9D033E94-7383-4393-90A4-2ADAD7A9EC4C}"/>
              </a:ext>
            </a:extLst>
          </p:cNvPr>
          <p:cNvPicPr>
            <a:picLocks noChangeAspect="1"/>
          </p:cNvPicPr>
          <p:nvPr userDrawn="1"/>
        </p:nvPicPr>
        <p:blipFill>
          <a:blip r:embed="rId2"/>
          <a:stretch>
            <a:fillRect/>
          </a:stretch>
        </p:blipFill>
        <p:spPr>
          <a:xfrm>
            <a:off x="11034710" y="6295044"/>
            <a:ext cx="650082" cy="181717"/>
          </a:xfrm>
          <a:prstGeom prst="rect">
            <a:avLst/>
          </a:prstGeom>
        </p:spPr>
      </p:pic>
    </p:spTree>
    <p:extLst>
      <p:ext uri="{BB962C8B-B14F-4D97-AF65-F5344CB8AC3E}">
        <p14:creationId xmlns:p14="http://schemas.microsoft.com/office/powerpoint/2010/main" val="4126487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39AC-15F5-413E-9CD7-3A7145B0B8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E50387-5A23-4D5C-B935-4E50455611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041170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Slide Type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4"/>
            <a:ext cx="10972800" cy="4165599"/>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04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E1AE-2D0B-4241-8DAC-76DB425687E6}"/>
              </a:ext>
            </a:extLst>
          </p:cNvPr>
          <p:cNvSpPr>
            <a:spLocks noGrp="1"/>
          </p:cNvSpPr>
          <p:nvPr>
            <p:ph type="title"/>
          </p:nvPr>
        </p:nvSpPr>
        <p:spPr>
          <a:xfrm>
            <a:off x="616448" y="365760"/>
            <a:ext cx="11236721" cy="75025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A7DC7E0-961C-4A00-8B0B-83ECF8E3C463}"/>
              </a:ext>
            </a:extLst>
          </p:cNvPr>
          <p:cNvSpPr>
            <a:spLocks noGrp="1"/>
          </p:cNvSpPr>
          <p:nvPr>
            <p:ph idx="1" hasCustomPrompt="1"/>
          </p:nvPr>
        </p:nvSpPr>
        <p:spPr>
          <a:xfrm>
            <a:off x="616449" y="1371601"/>
            <a:ext cx="11236720" cy="4794737"/>
          </a:xfrm>
        </p:spPr>
        <p:txBody>
          <a:bodyPr/>
          <a:lstStyle>
            <a:lvl1pPr marL="308269" indent="-308269" algn="l" defTabSz="1216185" rtl="0" eaLnBrk="1" latinLnBrk="0" hangingPunct="1">
              <a:spcBef>
                <a:spcPts val="0"/>
              </a:spcBef>
              <a:spcAft>
                <a:spcPts val="798"/>
              </a:spcAft>
              <a:buClr>
                <a:schemeClr val="tx2"/>
              </a:buClr>
              <a:buSzPct val="120000"/>
              <a:buFont typeface="Wingdings" pitchFamily="2" charset="2"/>
              <a:buChar char="§"/>
              <a:defRPr lang="en-US" sz="2400" b="1" kern="1200" dirty="0" smtClean="0">
                <a:solidFill>
                  <a:schemeClr val="tx1"/>
                </a:solidFill>
                <a:latin typeface="Arial" panose="020B0604020202020204" pitchFamily="34" charset="0"/>
                <a:ea typeface="Tahoma" panose="020B0604030504040204" pitchFamily="34" charset="0"/>
                <a:cs typeface="Arial" panose="020B0604020202020204" pitchFamily="34" charset="0"/>
              </a:defRPr>
            </a:lvl1pPr>
            <a:lvl2pPr marL="686216" marR="0" indent="-304046" algn="l" defTabSz="1216185" rtl="0" eaLnBrk="1" fontAlgn="auto" latinLnBrk="0" hangingPunct="1">
              <a:lnSpc>
                <a:spcPct val="90000"/>
              </a:lnSpc>
              <a:spcBef>
                <a:spcPts val="0"/>
              </a:spcBef>
              <a:spcAft>
                <a:spcPts val="798"/>
              </a:spcAft>
              <a:buClr>
                <a:schemeClr val="tx2"/>
              </a:buClr>
              <a:buSzTx/>
              <a:buFont typeface="Arial" pitchFamily="34" charset="0"/>
              <a:buChar char="–"/>
              <a:tabLst/>
              <a:defRPr lang="en-US"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94485" indent="-308269" algn="l" defTabSz="1216185" rtl="0" eaLnBrk="1" latinLnBrk="0" hangingPunct="1">
              <a:spcBef>
                <a:spcPts val="0"/>
              </a:spcBef>
              <a:spcAft>
                <a:spcPts val="798"/>
              </a:spcAft>
              <a:buClr>
                <a:schemeClr val="tx2"/>
              </a:buClr>
              <a:buSzPct val="110000"/>
              <a:buFont typeface="Wingdings" pitchFamily="2" charset="2"/>
              <a:buChar char="§"/>
              <a:defRPr lang="en-US" sz="2400" kern="1200" smtClean="0">
                <a:solidFill>
                  <a:schemeClr val="tx1"/>
                </a:solidFill>
                <a:latin typeface="Arial" panose="020B0604020202020204" pitchFamily="34" charset="0"/>
                <a:ea typeface="Tahoma" panose="020B0604030504040204" pitchFamily="34" charset="0"/>
                <a:cs typeface="Arial" panose="020B0604020202020204" pitchFamily="34" charset="0"/>
              </a:defRPr>
            </a:lvl3pPr>
            <a:lvl4pPr marL="605715" indent="0" algn="l" defTabSz="1216185" rtl="0" eaLnBrk="1" latinLnBrk="0" hangingPunct="1">
              <a:spcBef>
                <a:spcPts val="0"/>
              </a:spcBef>
              <a:spcAft>
                <a:spcPts val="798"/>
              </a:spcAft>
              <a:buClr>
                <a:schemeClr val="tx2"/>
              </a:buClr>
              <a:buNone/>
              <a:defRPr lang="en-US" sz="2400" b="0" kern="1200" smtClean="0">
                <a:solidFill>
                  <a:schemeClr val="tx1"/>
                </a:solidFill>
                <a:latin typeface="Arial" panose="020B0604020202020204" pitchFamily="34" charset="0"/>
                <a:ea typeface="Tahoma" panose="020B0604030504040204" pitchFamily="34" charset="0"/>
                <a:cs typeface="Arial" panose="020B0604020202020204" pitchFamily="34" charset="0"/>
              </a:defRPr>
            </a:lvl4pPr>
            <a:lvl5pPr algn="l" defTabSz="1216185" rtl="0" eaLnBrk="1" latinLnBrk="0" hangingPunct="1">
              <a:spcBef>
                <a:spcPts val="0"/>
              </a:spcBef>
              <a:spcAft>
                <a:spcPts val="798"/>
              </a:spcAft>
              <a:buClr>
                <a:schemeClr val="tx2"/>
              </a:buClr>
              <a:defRPr lang="en-US" sz="2660" b="1" kern="1200">
                <a:solidFill>
                  <a:schemeClr val="tx1"/>
                </a:solidFill>
                <a:latin typeface="Arial" pitchFamily="34" charset="0"/>
                <a:ea typeface="Verdana" pitchFamily="34" charset="0"/>
                <a:cs typeface="Arial" pitchFamily="34" charset="0"/>
              </a:defRPr>
            </a:lvl5pPr>
          </a:lstStyle>
          <a:p>
            <a:pPr marL="308269" lvl="0" indent="-308269" defTabSz="1216185">
              <a:spcBef>
                <a:spcPts val="0"/>
              </a:spcBef>
              <a:spcAft>
                <a:spcPts val="798"/>
              </a:spcAft>
              <a:buClr>
                <a:schemeClr val="tx2"/>
              </a:buClr>
              <a:buSzPct val="120000"/>
              <a:buFont typeface="Wingdings" pitchFamily="2" charset="2"/>
              <a:buChar char="§"/>
            </a:pPr>
            <a:r>
              <a:rPr lang="en-US"/>
              <a:t>Edit Master text styles</a:t>
            </a:r>
          </a:p>
          <a:p>
            <a:pPr marL="686216" lvl="1" indent="-304046" defTabSz="1216185">
              <a:spcBef>
                <a:spcPts val="0"/>
              </a:spcBef>
              <a:spcAft>
                <a:spcPts val="798"/>
              </a:spcAft>
              <a:buClr>
                <a:schemeClr val="tx2"/>
              </a:buClr>
              <a:buChar char="–"/>
            </a:pPr>
            <a:r>
              <a:rPr lang="en-US"/>
              <a:t>Second level</a:t>
            </a:r>
          </a:p>
          <a:p>
            <a:pPr marL="994485" lvl="2" indent="-308269" defTabSz="1216185">
              <a:spcBef>
                <a:spcPts val="0"/>
              </a:spcBef>
              <a:spcAft>
                <a:spcPts val="798"/>
              </a:spcAft>
              <a:buClr>
                <a:schemeClr val="tx2"/>
              </a:buClr>
              <a:buSzPct val="110000"/>
              <a:buFont typeface="Wingdings" pitchFamily="2" charset="2"/>
              <a:buChar char="§"/>
            </a:pPr>
            <a:r>
              <a:rPr lang="en-US"/>
              <a:t>Third level</a:t>
            </a:r>
          </a:p>
          <a:p>
            <a:pPr marL="913984" lvl="3" indent="-308269" defTabSz="1216185">
              <a:spcBef>
                <a:spcPts val="0"/>
              </a:spcBef>
              <a:spcAft>
                <a:spcPts val="798"/>
              </a:spcAft>
              <a:buClr>
                <a:schemeClr val="tx2"/>
              </a:buClr>
              <a:buSzPct val="120000"/>
              <a:buFont typeface="Wingdings" pitchFamily="2" charset="2"/>
              <a:buChar char="§"/>
            </a:pPr>
            <a:endParaRPr lang="en-US"/>
          </a:p>
        </p:txBody>
      </p:sp>
      <p:sp>
        <p:nvSpPr>
          <p:cNvPr id="5" name="Footer Placeholder 4">
            <a:extLst>
              <a:ext uri="{FF2B5EF4-FFF2-40B4-BE49-F238E27FC236}">
                <a16:creationId xmlns:a16="http://schemas.microsoft.com/office/drawing/2014/main" id="{23EC0F36-D4CB-468E-9966-B9986B20A44E}"/>
              </a:ext>
            </a:extLst>
          </p:cNvPr>
          <p:cNvSpPr>
            <a:spLocks noGrp="1"/>
          </p:cNvSpPr>
          <p:nvPr>
            <p:ph type="ftr" sz="quarter" idx="11"/>
          </p:nvPr>
        </p:nvSpPr>
        <p:spPr>
          <a:xfrm>
            <a:off x="616448" y="6466541"/>
            <a:ext cx="7536952" cy="239059"/>
          </a:xfrm>
        </p:spPr>
        <p:txBody>
          <a:bodyPr/>
          <a:lstStyle>
            <a:lvl1pPr algn="l">
              <a:defRPr/>
            </a:lvl1pPr>
          </a:lstStyle>
          <a:p>
            <a:r>
              <a:rPr lang="en-US" altLang="en-US">
                <a:solidFill>
                  <a:schemeClr val="tx1">
                    <a:lumMod val="50000"/>
                    <a:lumOff val="50000"/>
                  </a:schemeClr>
                </a:solidFill>
                <a:latin typeface="Arial" pitchFamily="34" charset="0"/>
                <a:cs typeface="Arial" pitchFamily="34" charset="0"/>
              </a:rPr>
              <a:t>© 2019 The MITRE Corporation. All rights reserved. For internal use only.</a:t>
            </a:r>
            <a:endParaRPr lang="en-US" dirty="0">
              <a:solidFill>
                <a:schemeClr val="tx1">
                  <a:lumMod val="50000"/>
                  <a:lumOff val="50000"/>
                </a:schemeClr>
              </a:solidFill>
              <a:latin typeface="Arial" pitchFamily="34" charset="0"/>
              <a:cs typeface="Arial" pitchFamily="34" charset="0"/>
            </a:endParaRPr>
          </a:p>
        </p:txBody>
      </p:sp>
      <p:sp>
        <p:nvSpPr>
          <p:cNvPr id="7" name="Slide Number Placeholder 5">
            <a:extLst>
              <a:ext uri="{FF2B5EF4-FFF2-40B4-BE49-F238E27FC236}">
                <a16:creationId xmlns:a16="http://schemas.microsoft.com/office/drawing/2014/main" id="{B53F2848-DF32-4C59-B04B-EBFD963B2F8D}"/>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431849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Section Header Layout">
    <p:spTree>
      <p:nvGrpSpPr>
        <p:cNvPr id="1" name=""/>
        <p:cNvGrpSpPr/>
        <p:nvPr/>
      </p:nvGrpSpPr>
      <p:grpSpPr>
        <a:xfrm>
          <a:off x="0" y="0"/>
          <a:ext cx="0" cy="0"/>
          <a:chOff x="0" y="0"/>
          <a:chExt cx="0" cy="0"/>
        </a:xfrm>
      </p:grpSpPr>
      <p:grpSp>
        <p:nvGrpSpPr>
          <p:cNvPr id="6" name="Group 5"/>
          <p:cNvGrpSpPr/>
          <p:nvPr/>
        </p:nvGrpSpPr>
        <p:grpSpPr>
          <a:xfrm>
            <a:off x="81480" y="0"/>
            <a:ext cx="99589" cy="6858000"/>
            <a:chOff x="1" y="0"/>
            <a:chExt cx="380999" cy="6858000"/>
          </a:xfrm>
        </p:grpSpPr>
        <p:sp>
          <p:nvSpPr>
            <p:cNvPr id="17" name="Rectangle 16"/>
            <p:cNvSpPr/>
            <p:nvPr/>
          </p:nvSpPr>
          <p:spPr bwMode="auto">
            <a:xfrm>
              <a:off x="1" y="0"/>
              <a:ext cx="380999" cy="3276600"/>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8" name="Rectangle 17"/>
            <p:cNvSpPr/>
            <p:nvPr/>
          </p:nvSpPr>
          <p:spPr bwMode="auto">
            <a:xfrm>
              <a:off x="1" y="3505200"/>
              <a:ext cx="380999" cy="33528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2"/>
                </a:solidFill>
                <a:effectLst/>
                <a:latin typeface="Arial" charset="0"/>
              </a:endParaRPr>
            </a:p>
          </p:txBody>
        </p:sp>
      </p:grpSp>
      <p:sp>
        <p:nvSpPr>
          <p:cNvPr id="21" name="Rectangle 9"/>
          <p:cNvSpPr>
            <a:spLocks noGrp="1" noChangeArrowheads="1"/>
          </p:cNvSpPr>
          <p:nvPr>
            <p:ph type="ctrTitle" sz="quarter" hasCustomPrompt="1"/>
          </p:nvPr>
        </p:nvSpPr>
        <p:spPr>
          <a:xfrm>
            <a:off x="685800" y="2523067"/>
            <a:ext cx="10820400" cy="1803399"/>
          </a:xfrm>
        </p:spPr>
        <p:txBody>
          <a:bodyPr anchor="ctr" anchorCtr="0">
            <a:noAutofit/>
          </a:bodyPr>
          <a:lstStyle>
            <a:lvl1pPr algn="ctr">
              <a:lnSpc>
                <a:spcPts val="4400"/>
              </a:lnSpc>
              <a:defRPr sz="4000" b="1">
                <a:solidFill>
                  <a:schemeClr val="tx2"/>
                </a:solidFill>
                <a:latin typeface="Arial" panose="020B0604020202020204" pitchFamily="34" charset="0"/>
                <a:ea typeface="Tahoma" panose="020B0604030504040204" pitchFamily="34" charset="0"/>
                <a:cs typeface="Arial" panose="020B0604020202020204" pitchFamily="34" charset="0"/>
              </a:defRPr>
            </a:lvl1pPr>
          </a:lstStyle>
          <a:p>
            <a:r>
              <a:rPr lang="en-US" dirty="0"/>
              <a:t>Divider Slide – Section Title here</a:t>
            </a:r>
          </a:p>
        </p:txBody>
      </p:sp>
      <p:cxnSp>
        <p:nvCxnSpPr>
          <p:cNvPr id="5" name="Straight Connector 4"/>
          <p:cNvCxnSpPr/>
          <p:nvPr/>
        </p:nvCxnSpPr>
        <p:spPr>
          <a:xfrm>
            <a:off x="685800" y="2057400"/>
            <a:ext cx="10744200" cy="0"/>
          </a:xfrm>
          <a:prstGeom prst="line">
            <a:avLst/>
          </a:prstGeom>
          <a:ln>
            <a:gradFill flip="none" rotWithShape="1">
              <a:gsLst>
                <a:gs pos="0">
                  <a:schemeClr val="accent1">
                    <a:lumMod val="5000"/>
                    <a:lumOff val="95000"/>
                  </a:schemeClr>
                </a:gs>
                <a:gs pos="26000">
                  <a:schemeClr val="tx2"/>
                </a:gs>
                <a:gs pos="77000">
                  <a:schemeClr val="tx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85800" y="4800600"/>
            <a:ext cx="10744200" cy="0"/>
          </a:xfrm>
          <a:prstGeom prst="line">
            <a:avLst/>
          </a:prstGeom>
          <a:ln>
            <a:gradFill flip="none" rotWithShape="1">
              <a:gsLst>
                <a:gs pos="0">
                  <a:schemeClr val="accent1">
                    <a:lumMod val="5000"/>
                    <a:lumOff val="95000"/>
                  </a:schemeClr>
                </a:gs>
                <a:gs pos="26000">
                  <a:schemeClr val="tx2"/>
                </a:gs>
                <a:gs pos="77000">
                  <a:schemeClr val="tx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2030547" y="0"/>
            <a:ext cx="99589" cy="6858000"/>
            <a:chOff x="1" y="0"/>
            <a:chExt cx="380999" cy="6858000"/>
          </a:xfrm>
        </p:grpSpPr>
        <p:sp>
          <p:nvSpPr>
            <p:cNvPr id="20" name="Rectangle 19"/>
            <p:cNvSpPr/>
            <p:nvPr/>
          </p:nvSpPr>
          <p:spPr bwMode="auto">
            <a:xfrm>
              <a:off x="1" y="0"/>
              <a:ext cx="380999" cy="3276600"/>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3" name="Rectangle 22"/>
            <p:cNvSpPr/>
            <p:nvPr/>
          </p:nvSpPr>
          <p:spPr bwMode="auto">
            <a:xfrm>
              <a:off x="1" y="3505200"/>
              <a:ext cx="380999" cy="33528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2"/>
                </a:solidFill>
                <a:effectLst/>
                <a:latin typeface="Arial" charset="0"/>
              </a:endParaRPr>
            </a:p>
          </p:txBody>
        </p:sp>
      </p:grpSp>
      <p:sp>
        <p:nvSpPr>
          <p:cNvPr id="16" name="Slide Number Placeholder 5">
            <a:extLst>
              <a:ext uri="{FF2B5EF4-FFF2-40B4-BE49-F238E27FC236}">
                <a16:creationId xmlns:a16="http://schemas.microsoft.com/office/drawing/2014/main" id="{B0B872EE-CF6B-48C6-B994-9F72BDEE74E7}"/>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pic>
        <p:nvPicPr>
          <p:cNvPr id="13" name="Picture 12">
            <a:extLst>
              <a:ext uri="{FF2B5EF4-FFF2-40B4-BE49-F238E27FC236}">
                <a16:creationId xmlns:a16="http://schemas.microsoft.com/office/drawing/2014/main" id="{365C53F2-D044-48C5-BE28-EA14690D6377}"/>
              </a:ext>
            </a:extLst>
          </p:cNvPr>
          <p:cNvPicPr>
            <a:picLocks noChangeAspect="1"/>
          </p:cNvPicPr>
          <p:nvPr userDrawn="1"/>
        </p:nvPicPr>
        <p:blipFill>
          <a:blip r:embed="rId2"/>
          <a:stretch>
            <a:fillRect/>
          </a:stretch>
        </p:blipFill>
        <p:spPr>
          <a:xfrm>
            <a:off x="10748960" y="6492688"/>
            <a:ext cx="650082" cy="181717"/>
          </a:xfrm>
          <a:prstGeom prst="rect">
            <a:avLst/>
          </a:prstGeom>
        </p:spPr>
      </p:pic>
    </p:spTree>
    <p:extLst>
      <p:ext uri="{BB962C8B-B14F-4D97-AF65-F5344CB8AC3E}">
        <p14:creationId xmlns:p14="http://schemas.microsoft.com/office/powerpoint/2010/main" val="1152494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367E-171D-4F02-854A-86982069072A}"/>
              </a:ext>
            </a:extLst>
          </p:cNvPr>
          <p:cNvSpPr>
            <a:spLocks noGrp="1"/>
          </p:cNvSpPr>
          <p:nvPr>
            <p:ph type="title"/>
          </p:nvPr>
        </p:nvSpPr>
        <p:spPr/>
        <p:txBody>
          <a:bodyPr/>
          <a:lstStyle/>
          <a:p>
            <a:r>
              <a:rPr lang="en-US"/>
              <a:t>Click to edit Master title style</a:t>
            </a:r>
          </a:p>
        </p:txBody>
      </p:sp>
      <p:sp>
        <p:nvSpPr>
          <p:cNvPr id="8" name="Footer Placeholder 4">
            <a:extLst>
              <a:ext uri="{FF2B5EF4-FFF2-40B4-BE49-F238E27FC236}">
                <a16:creationId xmlns:a16="http://schemas.microsoft.com/office/drawing/2014/main" id="{D9402E9C-BD42-4CBC-B8DB-6DD8E327B3E0}"/>
              </a:ext>
            </a:extLst>
          </p:cNvPr>
          <p:cNvSpPr>
            <a:spLocks noGrp="1"/>
          </p:cNvSpPr>
          <p:nvPr>
            <p:ph type="ftr" sz="quarter" idx="11"/>
          </p:nvPr>
        </p:nvSpPr>
        <p:spPr>
          <a:xfrm>
            <a:off x="616448" y="6466541"/>
            <a:ext cx="7536952" cy="239059"/>
          </a:xfrm>
        </p:spPr>
        <p:txBody>
          <a:bodyPr/>
          <a:lstStyle>
            <a:lvl1pPr algn="l">
              <a:defRPr/>
            </a:lvl1pPr>
          </a:lstStyle>
          <a:p>
            <a:r>
              <a:rPr lang="en-US" altLang="en-US">
                <a:solidFill>
                  <a:schemeClr val="tx1">
                    <a:lumMod val="50000"/>
                    <a:lumOff val="50000"/>
                  </a:schemeClr>
                </a:solidFill>
                <a:latin typeface="Arial" pitchFamily="34" charset="0"/>
                <a:cs typeface="Arial" pitchFamily="34" charset="0"/>
              </a:rPr>
              <a:t>© 2019 The MITRE Corporation. All rights reserved. For internal use only.</a:t>
            </a:r>
            <a:endParaRPr lang="en-US" dirty="0">
              <a:solidFill>
                <a:schemeClr val="tx1">
                  <a:lumMod val="50000"/>
                  <a:lumOff val="50000"/>
                </a:schemeClr>
              </a:solidFill>
              <a:latin typeface="Arial" pitchFamily="34" charset="0"/>
              <a:cs typeface="Arial" pitchFamily="34" charset="0"/>
            </a:endParaRPr>
          </a:p>
        </p:txBody>
      </p:sp>
      <p:sp>
        <p:nvSpPr>
          <p:cNvPr id="10" name="Slide Number Placeholder 5">
            <a:extLst>
              <a:ext uri="{FF2B5EF4-FFF2-40B4-BE49-F238E27FC236}">
                <a16:creationId xmlns:a16="http://schemas.microsoft.com/office/drawing/2014/main" id="{CEB45D1C-3664-40B8-A5D0-E8CCF94E9716}"/>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
        <p:nvSpPr>
          <p:cNvPr id="27" name="Content Placeholder 2">
            <a:extLst>
              <a:ext uri="{FF2B5EF4-FFF2-40B4-BE49-F238E27FC236}">
                <a16:creationId xmlns:a16="http://schemas.microsoft.com/office/drawing/2014/main" id="{21B5798F-7C8C-4E94-A893-98CD67123E35}"/>
              </a:ext>
            </a:extLst>
          </p:cNvPr>
          <p:cNvSpPr>
            <a:spLocks noGrp="1"/>
          </p:cNvSpPr>
          <p:nvPr>
            <p:ph sz="half" idx="1"/>
          </p:nvPr>
        </p:nvSpPr>
        <p:spPr>
          <a:xfrm>
            <a:off x="838200" y="1517281"/>
            <a:ext cx="5181600" cy="4351338"/>
          </a:xfrm>
        </p:spPr>
        <p:txBody>
          <a:bodyPr/>
          <a:lstStyle>
            <a:lvl1pPr>
              <a:defRPr/>
            </a:lvl1pPr>
            <a:lvl2pPr>
              <a:defRPr/>
            </a:lvl2pPr>
            <a:lvl3pPr>
              <a:defRPr/>
            </a:lvl3pPr>
          </a:lstStyle>
          <a:p>
            <a:pPr marL="308269" lvl="0" indent="-308269" defTabSz="1216185">
              <a:spcBef>
                <a:spcPts val="0"/>
              </a:spcBef>
              <a:spcAft>
                <a:spcPts val="798"/>
              </a:spcAft>
              <a:buClr>
                <a:schemeClr val="tx2"/>
              </a:buClr>
              <a:buSzPct val="120000"/>
              <a:buFont typeface="Wingdings" pitchFamily="2" charset="2"/>
              <a:buChar char="§"/>
            </a:pPr>
            <a:r>
              <a:rPr lang="en-US"/>
              <a:t>Click to edit Master text styles</a:t>
            </a:r>
          </a:p>
          <a:p>
            <a:pPr marL="308269" lvl="1" indent="-308269" defTabSz="1216185">
              <a:spcBef>
                <a:spcPts val="0"/>
              </a:spcBef>
              <a:spcAft>
                <a:spcPts val="798"/>
              </a:spcAft>
              <a:buClr>
                <a:schemeClr val="tx2"/>
              </a:buClr>
              <a:buSzPct val="120000"/>
              <a:buFont typeface="Wingdings" pitchFamily="2" charset="2"/>
              <a:buChar char="§"/>
            </a:pPr>
            <a:r>
              <a:rPr lang="en-US"/>
              <a:t>Second level</a:t>
            </a:r>
          </a:p>
          <a:p>
            <a:pPr marL="308269" lvl="2" indent="-308269" defTabSz="1216185">
              <a:spcBef>
                <a:spcPts val="0"/>
              </a:spcBef>
              <a:spcAft>
                <a:spcPts val="798"/>
              </a:spcAft>
              <a:buClr>
                <a:schemeClr val="tx2"/>
              </a:buClr>
              <a:buSzPct val="120000"/>
              <a:buFont typeface="Wingdings" pitchFamily="2" charset="2"/>
              <a:buChar char="§"/>
            </a:pPr>
            <a:r>
              <a:rPr lang="en-US"/>
              <a:t>Third level</a:t>
            </a:r>
          </a:p>
        </p:txBody>
      </p:sp>
      <p:sp>
        <p:nvSpPr>
          <p:cNvPr id="28" name="Content Placeholder 3">
            <a:extLst>
              <a:ext uri="{FF2B5EF4-FFF2-40B4-BE49-F238E27FC236}">
                <a16:creationId xmlns:a16="http://schemas.microsoft.com/office/drawing/2014/main" id="{954E8937-EB90-491E-8DAA-A4A45595C849}"/>
              </a:ext>
            </a:extLst>
          </p:cNvPr>
          <p:cNvSpPr>
            <a:spLocks noGrp="1"/>
          </p:cNvSpPr>
          <p:nvPr>
            <p:ph sz="half" idx="2"/>
          </p:nvPr>
        </p:nvSpPr>
        <p:spPr>
          <a:xfrm>
            <a:off x="6172200" y="1517281"/>
            <a:ext cx="5181600" cy="4351338"/>
          </a:xfrm>
        </p:spPr>
        <p:txBody>
          <a:bodyPr/>
          <a:lstStyle>
            <a:lvl1pPr>
              <a:defRPr/>
            </a:lvl1pPr>
            <a:lvl2pPr>
              <a:defRPr/>
            </a:lvl2pPr>
            <a:lvl3pPr>
              <a:defRPr/>
            </a:lvl3pPr>
          </a:lstStyle>
          <a:p>
            <a:pPr marL="308269" lvl="0" indent="-308269" defTabSz="1216185">
              <a:spcBef>
                <a:spcPts val="0"/>
              </a:spcBef>
              <a:spcAft>
                <a:spcPts val="798"/>
              </a:spcAft>
              <a:buClr>
                <a:schemeClr val="tx2"/>
              </a:buClr>
              <a:buSzPct val="120000"/>
              <a:buFont typeface="Wingdings" pitchFamily="2" charset="2"/>
              <a:buChar char="§"/>
            </a:pPr>
            <a:r>
              <a:rPr lang="en-US"/>
              <a:t>Click to edit Master text styles</a:t>
            </a:r>
          </a:p>
          <a:p>
            <a:pPr marL="308269" lvl="1" indent="-308269" defTabSz="1216185">
              <a:spcBef>
                <a:spcPts val="0"/>
              </a:spcBef>
              <a:spcAft>
                <a:spcPts val="798"/>
              </a:spcAft>
              <a:buClr>
                <a:schemeClr val="tx2"/>
              </a:buClr>
              <a:buSzPct val="120000"/>
              <a:buFont typeface="Wingdings" pitchFamily="2" charset="2"/>
              <a:buChar char="§"/>
            </a:pPr>
            <a:r>
              <a:rPr lang="en-US"/>
              <a:t>Second level</a:t>
            </a:r>
          </a:p>
          <a:p>
            <a:pPr marL="308269" lvl="2" indent="-308269" defTabSz="1216185">
              <a:spcBef>
                <a:spcPts val="0"/>
              </a:spcBef>
              <a:spcAft>
                <a:spcPts val="798"/>
              </a:spcAft>
              <a:buClr>
                <a:schemeClr val="tx2"/>
              </a:buClr>
              <a:buSzPct val="120000"/>
              <a:buFont typeface="Wingdings" pitchFamily="2" charset="2"/>
              <a:buChar char="§"/>
            </a:pPr>
            <a:r>
              <a:rPr lang="en-US"/>
              <a:t>Third level</a:t>
            </a:r>
          </a:p>
        </p:txBody>
      </p:sp>
    </p:spTree>
    <p:extLst>
      <p:ext uri="{BB962C8B-B14F-4D97-AF65-F5344CB8AC3E}">
        <p14:creationId xmlns:p14="http://schemas.microsoft.com/office/powerpoint/2010/main" val="827350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EDCC4-6D38-465B-B49A-7AF26D66809D}"/>
              </a:ext>
            </a:extLst>
          </p:cNvPr>
          <p:cNvSpPr>
            <a:spLocks noGrp="1"/>
          </p:cNvSpPr>
          <p:nvPr>
            <p:ph type="ftr" sz="quarter" idx="11"/>
          </p:nvPr>
        </p:nvSpPr>
        <p:spPr>
          <a:xfrm>
            <a:off x="616448" y="6466541"/>
            <a:ext cx="7536952" cy="239059"/>
          </a:xfrm>
        </p:spPr>
        <p:txBody>
          <a:bodyPr/>
          <a:lstStyle>
            <a:lvl1pPr algn="l">
              <a:defRPr/>
            </a:lvl1pPr>
          </a:lstStyle>
          <a:p>
            <a:r>
              <a:rPr lang="en-US" altLang="en-US">
                <a:solidFill>
                  <a:schemeClr val="tx1">
                    <a:lumMod val="50000"/>
                    <a:lumOff val="50000"/>
                  </a:schemeClr>
                </a:solidFill>
                <a:latin typeface="Arial" pitchFamily="34" charset="0"/>
                <a:cs typeface="Arial" pitchFamily="34" charset="0"/>
              </a:rPr>
              <a:t>© 2019 The MITRE Corporation. All rights reserved. For internal use only.</a:t>
            </a:r>
            <a:endParaRPr lang="en-US" dirty="0">
              <a:solidFill>
                <a:schemeClr val="tx1">
                  <a:lumMod val="50000"/>
                  <a:lumOff val="50000"/>
                </a:schemeClr>
              </a:solidFill>
              <a:latin typeface="Arial" pitchFamily="34" charset="0"/>
              <a:cs typeface="Arial" pitchFamily="34" charset="0"/>
            </a:endParaRPr>
          </a:p>
        </p:txBody>
      </p:sp>
      <p:sp>
        <p:nvSpPr>
          <p:cNvPr id="7" name="Slide Number Placeholder 5">
            <a:extLst>
              <a:ext uri="{FF2B5EF4-FFF2-40B4-BE49-F238E27FC236}">
                <a16:creationId xmlns:a16="http://schemas.microsoft.com/office/drawing/2014/main" id="{9983BB99-7878-4217-A951-411299834543}"/>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416028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No Title and Rule">
    <p:spTree>
      <p:nvGrpSpPr>
        <p:cNvPr id="1" name=""/>
        <p:cNvGrpSpPr/>
        <p:nvPr/>
      </p:nvGrpSpPr>
      <p:grpSpPr>
        <a:xfrm>
          <a:off x="0" y="0"/>
          <a:ext cx="0" cy="0"/>
          <a:chOff x="0" y="0"/>
          <a:chExt cx="0" cy="0"/>
        </a:xfrm>
      </p:grpSpPr>
      <p:sp>
        <p:nvSpPr>
          <p:cNvPr id="2" name="Rectangle 1"/>
          <p:cNvSpPr/>
          <p:nvPr/>
        </p:nvSpPr>
        <p:spPr>
          <a:xfrm>
            <a:off x="800100" y="1162058"/>
            <a:ext cx="11049000" cy="25717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 name="Rectangle 2"/>
          <p:cNvSpPr/>
          <p:nvPr/>
        </p:nvSpPr>
        <p:spPr>
          <a:xfrm>
            <a:off x="480646" y="1162059"/>
            <a:ext cx="11368454" cy="2095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4" name="Footer Placeholder 4">
            <a:extLst>
              <a:ext uri="{FF2B5EF4-FFF2-40B4-BE49-F238E27FC236}">
                <a16:creationId xmlns:a16="http://schemas.microsoft.com/office/drawing/2014/main" id="{37372B85-3FD3-4851-8934-DDF405A5FEBD}"/>
              </a:ext>
            </a:extLst>
          </p:cNvPr>
          <p:cNvSpPr>
            <a:spLocks noGrp="1"/>
          </p:cNvSpPr>
          <p:nvPr>
            <p:ph type="ftr" sz="quarter" idx="11"/>
          </p:nvPr>
        </p:nvSpPr>
        <p:spPr>
          <a:xfrm>
            <a:off x="616448" y="6466541"/>
            <a:ext cx="7536952" cy="239059"/>
          </a:xfrm>
        </p:spPr>
        <p:txBody>
          <a:bodyPr/>
          <a:lstStyle>
            <a:lvl1pPr algn="l">
              <a:defRPr/>
            </a:lvl1pPr>
          </a:lstStyle>
          <a:p>
            <a:r>
              <a:rPr lang="en-US" altLang="en-US">
                <a:solidFill>
                  <a:schemeClr val="tx1">
                    <a:lumMod val="50000"/>
                    <a:lumOff val="50000"/>
                  </a:schemeClr>
                </a:solidFill>
                <a:latin typeface="Arial" pitchFamily="34" charset="0"/>
                <a:cs typeface="Arial" pitchFamily="34" charset="0"/>
              </a:rPr>
              <a:t>© 2019 The MITRE Corporation. All rights reserved. For internal use only.</a:t>
            </a:r>
            <a:endParaRPr lang="en-US" dirty="0">
              <a:solidFill>
                <a:schemeClr val="tx1">
                  <a:lumMod val="50000"/>
                  <a:lumOff val="50000"/>
                </a:schemeClr>
              </a:solidFill>
              <a:latin typeface="Arial" pitchFamily="34" charset="0"/>
              <a:cs typeface="Arial" pitchFamily="34" charset="0"/>
            </a:endParaRPr>
          </a:p>
        </p:txBody>
      </p:sp>
      <p:sp>
        <p:nvSpPr>
          <p:cNvPr id="6" name="Slide Number Placeholder 5">
            <a:extLst>
              <a:ext uri="{FF2B5EF4-FFF2-40B4-BE49-F238E27FC236}">
                <a16:creationId xmlns:a16="http://schemas.microsoft.com/office/drawing/2014/main" id="{6E540930-2B08-4727-B9A2-078A4D8C527A}"/>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83869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 Large Image">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E241D38C-D493-43CF-9A9C-AF56A903165F}"/>
              </a:ext>
            </a:extLst>
          </p:cNvPr>
          <p:cNvSpPr>
            <a:spLocks noGrp="1"/>
          </p:cNvSpPr>
          <p:nvPr>
            <p:ph type="ftr" sz="quarter" idx="11"/>
          </p:nvPr>
        </p:nvSpPr>
        <p:spPr>
          <a:xfrm>
            <a:off x="616448" y="6466541"/>
            <a:ext cx="7536952" cy="239059"/>
          </a:xfrm>
        </p:spPr>
        <p:txBody>
          <a:bodyPr/>
          <a:lstStyle>
            <a:lvl1pPr algn="l">
              <a:defRPr/>
            </a:lvl1pPr>
          </a:lstStyle>
          <a:p>
            <a:r>
              <a:rPr lang="en-US" altLang="en-US">
                <a:solidFill>
                  <a:schemeClr val="tx1">
                    <a:lumMod val="50000"/>
                    <a:lumOff val="50000"/>
                  </a:schemeClr>
                </a:solidFill>
                <a:latin typeface="Arial" pitchFamily="34" charset="0"/>
                <a:cs typeface="Arial" pitchFamily="34" charset="0"/>
              </a:rPr>
              <a:t>© 2019 The MITRE Corporation. All rights reserved. For internal use only.</a:t>
            </a:r>
            <a:endParaRPr lang="en-US" dirty="0">
              <a:solidFill>
                <a:schemeClr val="tx1">
                  <a:lumMod val="50000"/>
                  <a:lumOff val="50000"/>
                </a:schemeClr>
              </a:solidFill>
              <a:latin typeface="Arial" pitchFamily="34" charset="0"/>
              <a:cs typeface="Arial" pitchFamily="34" charset="0"/>
            </a:endParaRPr>
          </a:p>
        </p:txBody>
      </p:sp>
      <p:sp>
        <p:nvSpPr>
          <p:cNvPr id="7" name="Slide Number Placeholder 5">
            <a:extLst>
              <a:ext uri="{FF2B5EF4-FFF2-40B4-BE49-F238E27FC236}">
                <a16:creationId xmlns:a16="http://schemas.microsoft.com/office/drawing/2014/main" id="{23D89D2D-9F9A-4436-ACCC-12C4EEB682D9}"/>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pic>
        <p:nvPicPr>
          <p:cNvPr id="5" name="Picture 4">
            <a:extLst>
              <a:ext uri="{FF2B5EF4-FFF2-40B4-BE49-F238E27FC236}">
                <a16:creationId xmlns:a16="http://schemas.microsoft.com/office/drawing/2014/main" id="{F6A611E2-6BC1-444A-B77A-CF357EEBA043}"/>
              </a:ext>
            </a:extLst>
          </p:cNvPr>
          <p:cNvPicPr>
            <a:picLocks noChangeAspect="1"/>
          </p:cNvPicPr>
          <p:nvPr userDrawn="1"/>
        </p:nvPicPr>
        <p:blipFill>
          <a:blip r:embed="rId2"/>
          <a:stretch>
            <a:fillRect/>
          </a:stretch>
        </p:blipFill>
        <p:spPr>
          <a:xfrm>
            <a:off x="11382372" y="6561744"/>
            <a:ext cx="650082" cy="181717"/>
          </a:xfrm>
          <a:prstGeom prst="rect">
            <a:avLst/>
          </a:prstGeom>
        </p:spPr>
      </p:pic>
    </p:spTree>
    <p:extLst>
      <p:ext uri="{BB962C8B-B14F-4D97-AF65-F5344CB8AC3E}">
        <p14:creationId xmlns:p14="http://schemas.microsoft.com/office/powerpoint/2010/main" val="4234124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Final Slide">
    <p:spTree>
      <p:nvGrpSpPr>
        <p:cNvPr id="1" name=""/>
        <p:cNvGrpSpPr/>
        <p:nvPr/>
      </p:nvGrpSpPr>
      <p:grpSpPr>
        <a:xfrm>
          <a:off x="0" y="0"/>
          <a:ext cx="0" cy="0"/>
          <a:chOff x="0" y="0"/>
          <a:chExt cx="0" cy="0"/>
        </a:xfrm>
      </p:grpSpPr>
      <p:sp>
        <p:nvSpPr>
          <p:cNvPr id="2" name="Rectangle 1"/>
          <p:cNvSpPr/>
          <p:nvPr/>
        </p:nvSpPr>
        <p:spPr>
          <a:xfrm>
            <a:off x="800100" y="1162058"/>
            <a:ext cx="11049000" cy="25717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 name="Rectangle 2"/>
          <p:cNvSpPr/>
          <p:nvPr/>
        </p:nvSpPr>
        <p:spPr>
          <a:xfrm>
            <a:off x="527538" y="1162059"/>
            <a:ext cx="11321562" cy="18609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7818" y="1295400"/>
            <a:ext cx="1729468" cy="791415"/>
          </a:xfrm>
          <a:prstGeom prst="rect">
            <a:avLst/>
          </a:prstGeom>
        </p:spPr>
      </p:pic>
      <p:sp>
        <p:nvSpPr>
          <p:cNvPr id="13" name="Slide Number Placeholder 5">
            <a:extLst>
              <a:ext uri="{FF2B5EF4-FFF2-40B4-BE49-F238E27FC236}">
                <a16:creationId xmlns:a16="http://schemas.microsoft.com/office/drawing/2014/main" id="{B7782C9A-11A1-4178-A238-6B25283AF52F}"/>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
        <p:nvSpPr>
          <p:cNvPr id="14" name="TextBox 13">
            <a:extLst>
              <a:ext uri="{FF2B5EF4-FFF2-40B4-BE49-F238E27FC236}">
                <a16:creationId xmlns:a16="http://schemas.microsoft.com/office/drawing/2014/main" id="{17109A21-2439-4CFB-9479-D8A7F30FB2A1}"/>
              </a:ext>
            </a:extLst>
          </p:cNvPr>
          <p:cNvSpPr txBox="1"/>
          <p:nvPr/>
        </p:nvSpPr>
        <p:spPr>
          <a:xfrm>
            <a:off x="3070716" y="2220156"/>
            <a:ext cx="6083673" cy="1846659"/>
          </a:xfrm>
          <a:prstGeom prst="rect">
            <a:avLst/>
          </a:prstGeom>
          <a:noFill/>
        </p:spPr>
        <p:txBody>
          <a:bodyPr wrap="square" rtlCol="0">
            <a:spAutoFit/>
          </a:bodyPr>
          <a:lstStyle/>
          <a:p>
            <a:pPr algn="ctr">
              <a:spcAft>
                <a:spcPts val="600"/>
              </a:spcAft>
            </a:pPr>
            <a:r>
              <a:rPr lang="en-US" sz="14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MITRE’s mission-driven teams are dedicated to solving problems for a safer world. Through our federally funded R&amp;D centers and public-private partnerships, we work across government to tackle challenges to the safety, stability, and well-being of our nation.</a:t>
            </a:r>
            <a:br>
              <a:rPr lang="en-US" sz="14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br>
            <a:endParaRPr lang="en-US" sz="14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a:p>
            <a:pPr algn="ctr">
              <a:spcAft>
                <a:spcPts val="600"/>
              </a:spcAft>
            </a:pPr>
            <a:r>
              <a:rPr lang="en-US" sz="14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a:t>
            </a:r>
            <a:r>
              <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Learn more </a:t>
            </a:r>
            <a:r>
              <a:rPr lang="en-US" sz="1600" u="sng"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hlinkClick r:id="rId3"/>
              </a:rPr>
              <a:t>www.mitre.org</a:t>
            </a:r>
            <a:r>
              <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a:t>
            </a:r>
          </a:p>
          <a:p>
            <a:pPr algn="ctr">
              <a:spcAft>
                <a:spcPts val="600"/>
              </a:spcAft>
            </a:pPr>
            <a:r>
              <a:rPr lang="en-US" sz="1600" dirty="0">
                <a:solidFill>
                  <a:schemeClr val="tx1">
                    <a:lumMod val="50000"/>
                    <a:lumOff val="50000"/>
                  </a:schemeClr>
                </a:solidFill>
              </a:rPr>
              <a:t> </a:t>
            </a:r>
            <a:endParaRPr lang="en-US" sz="1400" dirty="0">
              <a:solidFill>
                <a:schemeClr val="tx1">
                  <a:lumMod val="50000"/>
                  <a:lumOff val="50000"/>
                </a:schemeClr>
              </a:solidFill>
              <a:ea typeface="Verdana" pitchFamily="34" charset="0"/>
              <a:cs typeface="Verdana" pitchFamily="34" charset="0"/>
            </a:endParaRPr>
          </a:p>
        </p:txBody>
      </p:sp>
      <p:pic>
        <p:nvPicPr>
          <p:cNvPr id="6" name="Picture 5" descr="Facebook Logo">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4545" y="4419742"/>
            <a:ext cx="498578" cy="498578"/>
          </a:xfrm>
          <a:prstGeom prst="rect">
            <a:avLst/>
          </a:prstGeom>
        </p:spPr>
      </p:pic>
      <p:pic>
        <p:nvPicPr>
          <p:cNvPr id="15" name="Picture 14" descr="LinkedIn Logo">
            <a:extLst>
              <a:ext uri="{FF2B5EF4-FFF2-40B4-BE49-F238E27FC236}">
                <a16:creationId xmlns:a16="http://schemas.microsoft.com/office/drawing/2014/main" id="{02C622B8-4947-4CAB-8194-8CD6F1245B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7963" y="4421381"/>
            <a:ext cx="498578" cy="498578"/>
          </a:xfrm>
          <a:prstGeom prst="rect">
            <a:avLst/>
          </a:prstGeom>
        </p:spPr>
      </p:pic>
      <p:pic>
        <p:nvPicPr>
          <p:cNvPr id="17" name="Picture 16" descr="YouTube Logo">
            <a:extLst>
              <a:ext uri="{FF2B5EF4-FFF2-40B4-BE49-F238E27FC236}">
                <a16:creationId xmlns:a16="http://schemas.microsoft.com/office/drawing/2014/main" id="{74F8B3DA-1668-47E0-836F-3E3BFF70CF2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481381" y="4427165"/>
            <a:ext cx="1186209" cy="498578"/>
          </a:xfrm>
          <a:prstGeom prst="rect">
            <a:avLst/>
          </a:prstGeom>
        </p:spPr>
      </p:pic>
      <p:pic>
        <p:nvPicPr>
          <p:cNvPr id="19" name="Picture 18" descr="Twitter Logo">
            <a:extLst>
              <a:ext uri="{FF2B5EF4-FFF2-40B4-BE49-F238E27FC236}">
                <a16:creationId xmlns:a16="http://schemas.microsoft.com/office/drawing/2014/main" id="{72F06D0D-7B3F-44C8-895A-1F35137BDE6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557514" y="4419742"/>
            <a:ext cx="498578" cy="498578"/>
          </a:xfrm>
          <a:prstGeom prst="rect">
            <a:avLst/>
          </a:prstGeom>
        </p:spPr>
      </p:pic>
      <p:sp>
        <p:nvSpPr>
          <p:cNvPr id="12" name="Footer Placeholder 4">
            <a:extLst>
              <a:ext uri="{FF2B5EF4-FFF2-40B4-BE49-F238E27FC236}">
                <a16:creationId xmlns:a16="http://schemas.microsoft.com/office/drawing/2014/main" id="{3173A464-DE71-4F33-90C5-192F1C72E157}"/>
              </a:ext>
            </a:extLst>
          </p:cNvPr>
          <p:cNvSpPr>
            <a:spLocks noGrp="1"/>
          </p:cNvSpPr>
          <p:nvPr>
            <p:ph type="ftr" sz="quarter" idx="11"/>
          </p:nvPr>
        </p:nvSpPr>
        <p:spPr>
          <a:xfrm>
            <a:off x="616448" y="6466541"/>
            <a:ext cx="7536952" cy="239059"/>
          </a:xfrm>
        </p:spPr>
        <p:txBody>
          <a:bodyPr/>
          <a:lstStyle>
            <a:lvl1pPr algn="l">
              <a:defRPr/>
            </a:lvl1pPr>
          </a:lstStyle>
          <a:p>
            <a:r>
              <a:rPr lang="en-US" altLang="en-US">
                <a:solidFill>
                  <a:schemeClr val="tx1">
                    <a:lumMod val="50000"/>
                    <a:lumOff val="50000"/>
                  </a:schemeClr>
                </a:solidFill>
                <a:latin typeface="Arial" pitchFamily="34" charset="0"/>
                <a:cs typeface="Arial" pitchFamily="34" charset="0"/>
              </a:rPr>
              <a:t>© 2019 The MITRE Corporation. All rights reserved. For internal use only.</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121730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EDCC4-6D38-465B-B49A-7AF26D66809D}"/>
              </a:ext>
            </a:extLst>
          </p:cNvPr>
          <p:cNvSpPr>
            <a:spLocks noGrp="1"/>
          </p:cNvSpPr>
          <p:nvPr>
            <p:ph type="ftr" sz="quarter" idx="11"/>
          </p:nvPr>
        </p:nvSpPr>
        <p:spPr>
          <a:xfrm>
            <a:off x="616448" y="6521957"/>
            <a:ext cx="7536952" cy="239059"/>
          </a:xfrm>
        </p:spPr>
        <p:txBody>
          <a:bodyPr/>
          <a:lstStyle>
            <a:lvl1pPr algn="l">
              <a:defRPr/>
            </a:lvl1pPr>
          </a:lstStyle>
          <a:p>
            <a:endParaRPr lang="en-US" dirty="0"/>
          </a:p>
        </p:txBody>
      </p:sp>
      <p:sp>
        <p:nvSpPr>
          <p:cNvPr id="3" name="Title 10">
            <a:extLst>
              <a:ext uri="{FF2B5EF4-FFF2-40B4-BE49-F238E27FC236}">
                <a16:creationId xmlns:a16="http://schemas.microsoft.com/office/drawing/2014/main" id="{7D893CF8-0FBB-4264-9D27-BD0C5FDC46ED}"/>
              </a:ext>
            </a:extLst>
          </p:cNvPr>
          <p:cNvSpPr>
            <a:spLocks noGrp="1"/>
          </p:cNvSpPr>
          <p:nvPr>
            <p:ph type="title"/>
          </p:nvPr>
        </p:nvSpPr>
        <p:spPr>
          <a:xfrm>
            <a:off x="609600" y="228600"/>
            <a:ext cx="10972800" cy="552091"/>
          </a:xfrm>
        </p:spPr>
        <p:txBody>
          <a:bodyPr/>
          <a:lstStyle>
            <a:lvl1pPr>
              <a:defRPr baseline="0">
                <a:solidFill>
                  <a:srgbClr val="005F9E"/>
                </a:solidFill>
              </a:defRPr>
            </a:lvl1pPr>
          </a:lstStyle>
          <a:p>
            <a:r>
              <a:rPr lang="en-US" dirty="0"/>
              <a:t>Click to edit Master title style</a:t>
            </a:r>
          </a:p>
        </p:txBody>
      </p:sp>
    </p:spTree>
    <p:extLst>
      <p:ext uri="{BB962C8B-B14F-4D97-AF65-F5344CB8AC3E}">
        <p14:creationId xmlns:p14="http://schemas.microsoft.com/office/powerpoint/2010/main" val="3049834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82BF51-56C6-45DE-975B-E54B78AB85B6}"/>
              </a:ext>
            </a:extLst>
          </p:cNvPr>
          <p:cNvSpPr>
            <a:spLocks noGrp="1"/>
          </p:cNvSpPr>
          <p:nvPr>
            <p:ph type="title"/>
          </p:nvPr>
        </p:nvSpPr>
        <p:spPr>
          <a:xfrm>
            <a:off x="616448" y="365760"/>
            <a:ext cx="11236721" cy="750253"/>
          </a:xfrm>
          <a:prstGeom prst="rect">
            <a:avLst/>
          </a:prstGeom>
        </p:spPr>
        <p:txBody>
          <a:bodyPr vert="horz" lIns="91440" tIns="45720" rIns="91440" bIns="45720" rtlCol="0" anchor="ctr" anchorCtr="0">
            <a:noAutofit/>
          </a:bodyPr>
          <a:lstStyle/>
          <a:p>
            <a:pPr lvl="0">
              <a:lnSpc>
                <a:spcPts val="3200"/>
              </a:lnSpc>
            </a:pPr>
            <a:r>
              <a:rPr lang="en-US"/>
              <a:t>Click to edit Master title style</a:t>
            </a:r>
            <a:endParaRPr lang="en-US" dirty="0"/>
          </a:p>
        </p:txBody>
      </p:sp>
      <p:sp>
        <p:nvSpPr>
          <p:cNvPr id="3" name="Text Placeholder 2">
            <a:extLst>
              <a:ext uri="{FF2B5EF4-FFF2-40B4-BE49-F238E27FC236}">
                <a16:creationId xmlns:a16="http://schemas.microsoft.com/office/drawing/2014/main" id="{D15798B9-CA6E-4EEF-AFEA-D99321F30B5B}"/>
              </a:ext>
            </a:extLst>
          </p:cNvPr>
          <p:cNvSpPr>
            <a:spLocks noGrp="1"/>
          </p:cNvSpPr>
          <p:nvPr>
            <p:ph type="body" idx="1"/>
          </p:nvPr>
        </p:nvSpPr>
        <p:spPr>
          <a:xfrm>
            <a:off x="616449" y="1371601"/>
            <a:ext cx="11236720" cy="4794737"/>
          </a:xfrm>
          <a:prstGeom prst="rect">
            <a:avLst/>
          </a:prstGeom>
        </p:spPr>
        <p:txBody>
          <a:bodyPr vert="horz" lIns="91440" tIns="45720" rIns="91440" bIns="45720" rtlCol="0">
            <a:noAutofit/>
          </a:bodyPr>
          <a:lstStyle/>
          <a:p>
            <a:pPr marL="308269" lvl="0" indent="-308269" defTabSz="1216185">
              <a:spcBef>
                <a:spcPts val="0"/>
              </a:spcBef>
              <a:spcAft>
                <a:spcPts val="798"/>
              </a:spcAft>
              <a:buClr>
                <a:schemeClr val="tx2"/>
              </a:buClr>
              <a:buSzPct val="120000"/>
              <a:buFont typeface="Wingdings" pitchFamily="2" charset="2"/>
              <a:buChar char="§"/>
            </a:pPr>
            <a:r>
              <a:rPr lang="en-US" dirty="0"/>
              <a:t>Edit Master text styles</a:t>
            </a:r>
          </a:p>
          <a:p>
            <a:pPr marL="686216" lvl="1" indent="-304046" defTabSz="1216185">
              <a:spcBef>
                <a:spcPts val="0"/>
              </a:spcBef>
              <a:spcAft>
                <a:spcPts val="798"/>
              </a:spcAft>
              <a:buClr>
                <a:schemeClr val="tx2"/>
              </a:buClr>
              <a:buChar char="–"/>
            </a:pPr>
            <a:r>
              <a:rPr lang="en-US" dirty="0"/>
              <a:t>Second level</a:t>
            </a:r>
          </a:p>
          <a:p>
            <a:pPr marL="994485" lvl="2" indent="-308269" defTabSz="1216185">
              <a:spcBef>
                <a:spcPts val="0"/>
              </a:spcBef>
              <a:spcAft>
                <a:spcPts val="798"/>
              </a:spcAft>
              <a:buClr>
                <a:schemeClr val="tx2"/>
              </a:buClr>
              <a:buSzPct val="110000"/>
              <a:buFont typeface="Wingdings" pitchFamily="2" charset="2"/>
              <a:buChar char="§"/>
            </a:pPr>
            <a:r>
              <a:rPr lang="en-US" dirty="0"/>
              <a:t>Third level</a:t>
            </a:r>
          </a:p>
        </p:txBody>
      </p:sp>
      <p:sp>
        <p:nvSpPr>
          <p:cNvPr id="5" name="Footer Placeholder 4">
            <a:extLst>
              <a:ext uri="{FF2B5EF4-FFF2-40B4-BE49-F238E27FC236}">
                <a16:creationId xmlns:a16="http://schemas.microsoft.com/office/drawing/2014/main" id="{0BFB014C-8519-4FF8-8586-D4137994061A}"/>
              </a:ext>
            </a:extLst>
          </p:cNvPr>
          <p:cNvSpPr>
            <a:spLocks noGrp="1"/>
          </p:cNvSpPr>
          <p:nvPr>
            <p:ph type="ftr" sz="quarter" idx="3"/>
          </p:nvPr>
        </p:nvSpPr>
        <p:spPr>
          <a:xfrm>
            <a:off x="616448" y="6561013"/>
            <a:ext cx="7536952" cy="196850"/>
          </a:xfrm>
          <a:prstGeom prst="rect">
            <a:avLst/>
          </a:prstGeom>
        </p:spPr>
        <p:txBody>
          <a:bodyPr vert="horz" lIns="0" tIns="0" rIns="0" bIns="0" rtlCol="0" anchor="ctr"/>
          <a:lstStyle>
            <a:lvl1pPr algn="ctr">
              <a:defRPr sz="8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altLang="en-US">
                <a:solidFill>
                  <a:schemeClr val="tx1">
                    <a:lumMod val="50000"/>
                    <a:lumOff val="50000"/>
                  </a:schemeClr>
                </a:solidFill>
              </a:rPr>
              <a:t>© 2019 The MITRE Corporation. All rights reserved. For internal use only.</a:t>
            </a:r>
            <a:endParaRPr lang="en-US" dirty="0">
              <a:solidFill>
                <a:schemeClr val="tx1">
                  <a:lumMod val="50000"/>
                  <a:lumOff val="50000"/>
                </a:schemeClr>
              </a:solidFill>
            </a:endParaRPr>
          </a:p>
        </p:txBody>
      </p:sp>
      <p:sp>
        <p:nvSpPr>
          <p:cNvPr id="10" name="Rectangle 9" descr="Artifact">
            <a:extLst>
              <a:ext uri="{FF2B5EF4-FFF2-40B4-BE49-F238E27FC236}">
                <a16:creationId xmlns:a16="http://schemas.microsoft.com/office/drawing/2014/main" id="{76AE87BA-EAF2-4F85-A4C6-431AB731984B}"/>
              </a:ext>
            </a:extLst>
          </p:cNvPr>
          <p:cNvSpPr/>
          <p:nvPr/>
        </p:nvSpPr>
        <p:spPr bwMode="auto">
          <a:xfrm>
            <a:off x="81483" y="1"/>
            <a:ext cx="99586" cy="1219200"/>
          </a:xfrm>
          <a:prstGeom prst="rect">
            <a:avLst/>
          </a:prstGeom>
          <a:solidFill>
            <a:srgbClr val="C1CD23"/>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1"/>
              </a:solidFill>
              <a:effectLst/>
              <a:latin typeface="Arial" charset="0"/>
            </a:endParaRPr>
          </a:p>
        </p:txBody>
      </p:sp>
      <p:sp>
        <p:nvSpPr>
          <p:cNvPr id="11" name="Rectangle 10" descr="Artifact">
            <a:extLst>
              <a:ext uri="{FF2B5EF4-FFF2-40B4-BE49-F238E27FC236}">
                <a16:creationId xmlns:a16="http://schemas.microsoft.com/office/drawing/2014/main" id="{B6C3F526-F252-41AB-A61C-F10A1CF2B122}"/>
              </a:ext>
            </a:extLst>
          </p:cNvPr>
          <p:cNvSpPr/>
          <p:nvPr/>
        </p:nvSpPr>
        <p:spPr bwMode="auto">
          <a:xfrm>
            <a:off x="81483" y="1371601"/>
            <a:ext cx="99586"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2"/>
              </a:solidFill>
              <a:effectLst/>
              <a:latin typeface="Arial" charset="0"/>
            </a:endParaRPr>
          </a:p>
        </p:txBody>
      </p:sp>
      <p:sp>
        <p:nvSpPr>
          <p:cNvPr id="13" name="Rectangle 12" descr="Artifact">
            <a:extLst>
              <a:ext uri="{FF2B5EF4-FFF2-40B4-BE49-F238E27FC236}">
                <a16:creationId xmlns:a16="http://schemas.microsoft.com/office/drawing/2014/main" id="{0FC1AD13-1188-4710-AA4D-CAD582AF814C}"/>
              </a:ext>
            </a:extLst>
          </p:cNvPr>
          <p:cNvSpPr/>
          <p:nvPr userDrawn="1"/>
        </p:nvSpPr>
        <p:spPr bwMode="auto">
          <a:xfrm>
            <a:off x="81483" y="1"/>
            <a:ext cx="99586" cy="1219200"/>
          </a:xfrm>
          <a:prstGeom prst="rect">
            <a:avLst/>
          </a:prstGeom>
          <a:solidFill>
            <a:schemeClr val="accent1"/>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1"/>
              </a:solidFill>
              <a:effectLst/>
              <a:latin typeface="Arial" charset="0"/>
            </a:endParaRPr>
          </a:p>
        </p:txBody>
      </p:sp>
      <p:sp>
        <p:nvSpPr>
          <p:cNvPr id="14" name="Rectangle 13" descr="Artifact">
            <a:extLst>
              <a:ext uri="{FF2B5EF4-FFF2-40B4-BE49-F238E27FC236}">
                <a16:creationId xmlns:a16="http://schemas.microsoft.com/office/drawing/2014/main" id="{33566D52-4B10-4869-BC77-6B0630C04620}"/>
              </a:ext>
            </a:extLst>
          </p:cNvPr>
          <p:cNvSpPr/>
          <p:nvPr userDrawn="1"/>
        </p:nvSpPr>
        <p:spPr bwMode="auto">
          <a:xfrm>
            <a:off x="81483" y="1371601"/>
            <a:ext cx="99586"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2"/>
              </a:solidFill>
              <a:effectLst/>
              <a:latin typeface="Arial" charset="0"/>
            </a:endParaRPr>
          </a:p>
        </p:txBody>
      </p:sp>
      <p:cxnSp>
        <p:nvCxnSpPr>
          <p:cNvPr id="16" name="Straight Connector 15" descr="Artifact">
            <a:extLst>
              <a:ext uri="{FF2B5EF4-FFF2-40B4-BE49-F238E27FC236}">
                <a16:creationId xmlns:a16="http://schemas.microsoft.com/office/drawing/2014/main" id="{8E84DD11-8C76-4BBF-8684-CF89C69047E7}"/>
              </a:ext>
            </a:extLst>
          </p:cNvPr>
          <p:cNvCxnSpPr>
            <a:cxnSpLocks/>
          </p:cNvCxnSpPr>
          <p:nvPr userDrawn="1"/>
        </p:nvCxnSpPr>
        <p:spPr bwMode="auto">
          <a:xfrm>
            <a:off x="616449" y="1242752"/>
            <a:ext cx="11236720" cy="0"/>
          </a:xfrm>
          <a:prstGeom prst="line">
            <a:avLst/>
          </a:prstGeom>
          <a:solidFill>
            <a:srgbClr val="FFCC99"/>
          </a:solidFill>
          <a:ln w="12700" cap="flat" cmpd="sng" algn="ctr">
            <a:solidFill>
              <a:schemeClr val="bg1">
                <a:lumMod val="50000"/>
              </a:schemeClr>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80F992B4-6898-4622-94AF-AE24B0A7F133}"/>
              </a:ext>
            </a:extLst>
          </p:cNvPr>
          <p:cNvPicPr>
            <a:picLocks noChangeAspect="1"/>
          </p:cNvPicPr>
          <p:nvPr userDrawn="1"/>
        </p:nvPicPr>
        <p:blipFill>
          <a:blip r:embed="rId13"/>
          <a:stretch>
            <a:fillRect/>
          </a:stretch>
        </p:blipFill>
        <p:spPr>
          <a:xfrm>
            <a:off x="10889456" y="6467172"/>
            <a:ext cx="869142" cy="242951"/>
          </a:xfrm>
          <a:prstGeom prst="rect">
            <a:avLst/>
          </a:prstGeom>
        </p:spPr>
      </p:pic>
    </p:spTree>
    <p:extLst>
      <p:ext uri="{BB962C8B-B14F-4D97-AF65-F5344CB8AC3E}">
        <p14:creationId xmlns:p14="http://schemas.microsoft.com/office/powerpoint/2010/main" val="57132481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5" r:id="rId3"/>
    <p:sldLayoutId id="2147483660" r:id="rId4"/>
    <p:sldLayoutId id="2147483661" r:id="rId5"/>
    <p:sldLayoutId id="2147483662" r:id="rId6"/>
    <p:sldLayoutId id="2147483663" r:id="rId7"/>
    <p:sldLayoutId id="2147483664"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lang="en-US" sz="3200" b="1" kern="1200">
          <a:solidFill>
            <a:schemeClr val="tx2"/>
          </a:solidFill>
          <a:latin typeface="Arial" panose="020B0604020202020204" pitchFamily="34" charset="0"/>
          <a:ea typeface="Tahoma" panose="020B060403050404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smtClean="0">
          <a:solidFill>
            <a:schemeClr val="tx1"/>
          </a:solidFill>
          <a:latin typeface="Arial" panose="020B0604020202020204" pitchFamily="34" charset="0"/>
          <a:ea typeface="Tahoma" panose="020B060403050404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Arial" panose="020B0604020202020204" pitchFamily="34" charset="0"/>
          <a:ea typeface="Tahoma" panose="020B0604030504040204" pitchFamily="3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Arial" panose="020B0604020202020204" pitchFamily="34" charset="0"/>
          <a:ea typeface="Tahoma" panose="020B0604030504040204" pitchFamily="3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394" kern="1200" smtClean="0">
          <a:solidFill>
            <a:schemeClr val="tx1"/>
          </a:solidFill>
          <a:latin typeface="Arial" pitchFamily="34" charset="0"/>
          <a:ea typeface="+mn-ea"/>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394" kern="1200">
          <a:solidFill>
            <a:schemeClr val="tx1"/>
          </a:solidFill>
          <a:latin typeface="Arial" pitchFamily="34" charset="0"/>
          <a:ea typeface="+mn-ea"/>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18" Type="http://schemas.openxmlformats.org/officeDocument/2006/relationships/hyperlink" Target="https://github.com/mitre/heimdall_tools" TargetMode="External"/><Relationship Id="rId3" Type="http://schemas.openxmlformats.org/officeDocument/2006/relationships/image" Target="../media/image21.png"/><Relationship Id="rId21" Type="http://schemas.openxmlformats.org/officeDocument/2006/relationships/image" Target="../media/image34.png"/><Relationship Id="rId7" Type="http://schemas.openxmlformats.org/officeDocument/2006/relationships/image" Target="../media/image25.png"/><Relationship Id="rId12" Type="http://schemas.openxmlformats.org/officeDocument/2006/relationships/image" Target="../media/image30.tiff"/><Relationship Id="rId17" Type="http://schemas.openxmlformats.org/officeDocument/2006/relationships/hyperlink" Target="https://github.com/mitre/" TargetMode="External"/><Relationship Id="rId25" Type="http://schemas.openxmlformats.org/officeDocument/2006/relationships/image" Target="../media/image37.png"/><Relationship Id="rId2" Type="http://schemas.openxmlformats.org/officeDocument/2006/relationships/notesSlide" Target="../notesSlides/notesSlide8.xml"/><Relationship Id="rId16" Type="http://schemas.openxmlformats.org/officeDocument/2006/relationships/hyperlink" Target="https://github.com/mitre/inspec_tools" TargetMode="External"/><Relationship Id="rId20" Type="http://schemas.openxmlformats.org/officeDocument/2006/relationships/hyperlink" Target="https://mitre.github.io/heimdall-lite/" TargetMode="External"/><Relationship Id="rId1" Type="http://schemas.openxmlformats.org/officeDocument/2006/relationships/slideLayout" Target="../slideLayouts/slideLayout11.xml"/><Relationship Id="rId6" Type="http://schemas.openxmlformats.org/officeDocument/2006/relationships/image" Target="../media/image24.png"/><Relationship Id="rId11" Type="http://schemas.openxmlformats.org/officeDocument/2006/relationships/image" Target="../media/image29.tiff"/><Relationship Id="rId24" Type="http://schemas.openxmlformats.org/officeDocument/2006/relationships/image" Target="../media/image36.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hyperlink" Target="https://github.com/mitre/vulcan" TargetMode="External"/><Relationship Id="rId10" Type="http://schemas.openxmlformats.org/officeDocument/2006/relationships/image" Target="../media/image28.tiff"/><Relationship Id="rId19" Type="http://schemas.openxmlformats.org/officeDocument/2006/relationships/hyperlink" Target="https://github.com/mitre/heimdall" TargetMode="External"/><Relationship Id="rId4" Type="http://schemas.openxmlformats.org/officeDocument/2006/relationships/image" Target="../media/image22.png"/><Relationship Id="rId9" Type="http://schemas.openxmlformats.org/officeDocument/2006/relationships/image" Target="../media/image27.tiff"/><Relationship Id="rId14" Type="http://schemas.openxmlformats.org/officeDocument/2006/relationships/image" Target="../media/image32.tiff"/><Relationship Id="rId22"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mitre/heimdall-vuetify" TargetMode="External"/><Relationship Id="rId13" Type="http://schemas.openxmlformats.org/officeDocument/2006/relationships/hyperlink" Target="http://packager.io/" TargetMode="External"/><Relationship Id="rId3" Type="http://schemas.openxmlformats.org/officeDocument/2006/relationships/hyperlink" Target="https://github.com/mitre" TargetMode="External"/><Relationship Id="rId7" Type="http://schemas.openxmlformats.org/officeDocument/2006/relationships/hyperlink" Target="https://mitre.github.io/heimdall-lite/" TargetMode="External"/><Relationship Id="rId12" Type="http://schemas.openxmlformats.org/officeDocument/2006/relationships/hyperlink" Target="https://www.github.com/mitre"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github.com/mitre/heimdall" TargetMode="External"/><Relationship Id="rId11" Type="http://schemas.openxmlformats.org/officeDocument/2006/relationships/hyperlink" Target="https://mitre-inspec-advanced-developer.netlify.com/" TargetMode="External"/><Relationship Id="rId5" Type="http://schemas.openxmlformats.org/officeDocument/2006/relationships/hyperlink" Target="https://github.com/MITRE/inspec_tools" TargetMode="External"/><Relationship Id="rId10" Type="http://schemas.openxmlformats.org/officeDocument/2006/relationships/hyperlink" Target="https://mitre-inspec-developer.netlify.com/" TargetMode="External"/><Relationship Id="rId4" Type="http://schemas.openxmlformats.org/officeDocument/2006/relationships/hyperlink" Target="https://github.com/MITRE/vulcan" TargetMode="External"/><Relationship Id="rId9" Type="http://schemas.openxmlformats.org/officeDocument/2006/relationships/hyperlink" Target="https://github.com/mitre/heimdall_too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2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mitre-saf.netlify.com/validation" TargetMode="External"/><Relationship Id="rId5" Type="http://schemas.openxmlformats.org/officeDocument/2006/relationships/image" Target="../media/image19.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mitre/heimdall_tool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ITRE/heimdall_tools"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36.png"/><Relationship Id="rId5" Type="http://schemas.openxmlformats.org/officeDocument/2006/relationships/image" Target="../media/image19.png"/><Relationship Id="rId10" Type="http://schemas.openxmlformats.org/officeDocument/2006/relationships/image" Target="../media/image26.tiff"/><Relationship Id="rId4" Type="http://schemas.openxmlformats.org/officeDocument/2006/relationships/image" Target="../media/image13.sv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tre/heimdall" TargetMode="External"/><Relationship Id="rId2" Type="http://schemas.openxmlformats.org/officeDocument/2006/relationships/hyperlink" Target="https://mitre.github.io/heimdall-lit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tre/heimdall" TargetMode="External"/><Relationship Id="rId2" Type="http://schemas.openxmlformats.org/officeDocument/2006/relationships/hyperlink" Target="https://mitre.github.io/heimdall-lite/"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mitre.github.io/heimdall-lit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mitre.github.io/heimdall-lit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hyperlink" Target="https://github.com/mitre/inspec_training_courses/tree/master/InSpec-Developer-Cours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13.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devops-research.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devsecops.org/blog/2016/5/20/-securit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495207-35DE-46E2-B7DB-F31265C44A28}"/>
              </a:ext>
            </a:extLst>
          </p:cNvPr>
          <p:cNvSpPr>
            <a:spLocks noGrp="1"/>
          </p:cNvSpPr>
          <p:nvPr>
            <p:ph type="ctrTitle" sz="quarter"/>
          </p:nvPr>
        </p:nvSpPr>
        <p:spPr>
          <a:xfrm>
            <a:off x="1009528" y="368932"/>
            <a:ext cx="10557632" cy="1981200"/>
          </a:xfrm>
        </p:spPr>
        <p:txBody>
          <a:bodyPr/>
          <a:lstStyle/>
          <a:p>
            <a:r>
              <a:rPr lang="en-US" dirty="0" err="1"/>
              <a:t>DevSecOps</a:t>
            </a:r>
            <a:r>
              <a:rPr lang="en-US" dirty="0"/>
              <a:t> Best Practices Guide Content</a:t>
            </a:r>
          </a:p>
        </p:txBody>
      </p:sp>
      <p:sp>
        <p:nvSpPr>
          <p:cNvPr id="7" name="Subtitle 6">
            <a:extLst>
              <a:ext uri="{FF2B5EF4-FFF2-40B4-BE49-F238E27FC236}">
                <a16:creationId xmlns:a16="http://schemas.microsoft.com/office/drawing/2014/main" id="{EC64448E-58F0-47AA-B058-D0CEF188B231}"/>
              </a:ext>
            </a:extLst>
          </p:cNvPr>
          <p:cNvSpPr>
            <a:spLocks noGrp="1"/>
          </p:cNvSpPr>
          <p:nvPr>
            <p:ph type="subTitle" idx="1"/>
          </p:nvPr>
        </p:nvSpPr>
        <p:spPr>
          <a:xfrm>
            <a:off x="1044164" y="2568943"/>
            <a:ext cx="9627524" cy="389923"/>
          </a:xfrm>
        </p:spPr>
        <p:txBody>
          <a:bodyPr/>
          <a:lstStyle/>
          <a:p>
            <a:r>
              <a:rPr lang="en-US" dirty="0"/>
              <a:t>DRAFT</a:t>
            </a:r>
          </a:p>
          <a:p>
            <a:r>
              <a:rPr lang="en-US" dirty="0"/>
              <a:t>January 2020</a:t>
            </a:r>
          </a:p>
        </p:txBody>
      </p:sp>
      <p:sp>
        <p:nvSpPr>
          <p:cNvPr id="2" name="Slide Number Placeholder 1">
            <a:extLst>
              <a:ext uri="{FF2B5EF4-FFF2-40B4-BE49-F238E27FC236}">
                <a16:creationId xmlns:a16="http://schemas.microsoft.com/office/drawing/2014/main" id="{DF0E2809-7AAC-4377-881A-13E670C8C710}"/>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1</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246246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D82453-27AD-4130-B7F3-BD50093AE12B}"/>
              </a:ext>
            </a:extLst>
          </p:cNvPr>
          <p:cNvSpPr>
            <a:spLocks noGrp="1"/>
          </p:cNvSpPr>
          <p:nvPr>
            <p:ph type="title"/>
          </p:nvPr>
        </p:nvSpPr>
        <p:spPr/>
        <p:txBody>
          <a:bodyPr>
            <a:normAutofit/>
          </a:bodyPr>
          <a:lstStyle/>
          <a:p>
            <a:r>
              <a:rPr lang="en-US" dirty="0"/>
              <a:t>Checklist Cross-walk: Sprint Days 3 - 8</a:t>
            </a:r>
          </a:p>
        </p:txBody>
      </p:sp>
      <p:sp>
        <p:nvSpPr>
          <p:cNvPr id="5" name="Rectangle: Rounded Corners 4">
            <a:extLst>
              <a:ext uri="{FF2B5EF4-FFF2-40B4-BE49-F238E27FC236}">
                <a16:creationId xmlns:a16="http://schemas.microsoft.com/office/drawing/2014/main" id="{C95BE98B-A7BF-4134-9A43-5F7FA67A2A9B}"/>
              </a:ext>
            </a:extLst>
          </p:cNvPr>
          <p:cNvSpPr/>
          <p:nvPr/>
        </p:nvSpPr>
        <p:spPr>
          <a:xfrm>
            <a:off x="505151" y="3271151"/>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1.</a:t>
            </a:r>
          </a:p>
        </p:txBody>
      </p:sp>
      <p:sp>
        <p:nvSpPr>
          <p:cNvPr id="6" name="Rectangle: Rounded Corners 5">
            <a:extLst>
              <a:ext uri="{FF2B5EF4-FFF2-40B4-BE49-F238E27FC236}">
                <a16:creationId xmlns:a16="http://schemas.microsoft.com/office/drawing/2014/main" id="{03A26AE0-2EBB-4F42-A648-19485310F9C4}"/>
              </a:ext>
            </a:extLst>
          </p:cNvPr>
          <p:cNvSpPr/>
          <p:nvPr/>
        </p:nvSpPr>
        <p:spPr>
          <a:xfrm>
            <a:off x="515311" y="3704045"/>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2.</a:t>
            </a:r>
          </a:p>
        </p:txBody>
      </p:sp>
      <p:sp>
        <p:nvSpPr>
          <p:cNvPr id="7" name="Rectangle: Rounded Corners 6">
            <a:extLst>
              <a:ext uri="{FF2B5EF4-FFF2-40B4-BE49-F238E27FC236}">
                <a16:creationId xmlns:a16="http://schemas.microsoft.com/office/drawing/2014/main" id="{00DFC358-BCD2-40E8-9427-ED67729B4C4C}"/>
              </a:ext>
            </a:extLst>
          </p:cNvPr>
          <p:cNvSpPr/>
          <p:nvPr/>
        </p:nvSpPr>
        <p:spPr>
          <a:xfrm>
            <a:off x="508184" y="4155848"/>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3.</a:t>
            </a:r>
          </a:p>
        </p:txBody>
      </p:sp>
      <p:sp>
        <p:nvSpPr>
          <p:cNvPr id="8" name="Rectangle: Rounded Corners 7">
            <a:extLst>
              <a:ext uri="{FF2B5EF4-FFF2-40B4-BE49-F238E27FC236}">
                <a16:creationId xmlns:a16="http://schemas.microsoft.com/office/drawing/2014/main" id="{15146082-549E-4656-81D7-BC4990010C1D}"/>
              </a:ext>
            </a:extLst>
          </p:cNvPr>
          <p:cNvSpPr/>
          <p:nvPr/>
        </p:nvSpPr>
        <p:spPr>
          <a:xfrm>
            <a:off x="9852351" y="1652808"/>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4.</a:t>
            </a:r>
          </a:p>
        </p:txBody>
      </p:sp>
      <p:sp>
        <p:nvSpPr>
          <p:cNvPr id="9" name="Rectangle: Rounded Corners 8">
            <a:extLst>
              <a:ext uri="{FF2B5EF4-FFF2-40B4-BE49-F238E27FC236}">
                <a16:creationId xmlns:a16="http://schemas.microsoft.com/office/drawing/2014/main" id="{69E9D483-5F08-4253-8EA9-31A9BDC9C134}"/>
              </a:ext>
            </a:extLst>
          </p:cNvPr>
          <p:cNvSpPr/>
          <p:nvPr/>
        </p:nvSpPr>
        <p:spPr>
          <a:xfrm>
            <a:off x="451815" y="5033909"/>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5.</a:t>
            </a:r>
          </a:p>
        </p:txBody>
      </p:sp>
      <p:sp>
        <p:nvSpPr>
          <p:cNvPr id="12" name="Rectangle: Rounded Corners 11">
            <a:extLst>
              <a:ext uri="{FF2B5EF4-FFF2-40B4-BE49-F238E27FC236}">
                <a16:creationId xmlns:a16="http://schemas.microsoft.com/office/drawing/2014/main" id="{B755FFB7-5C6E-4EF9-9C8A-8201E92FAC06}"/>
              </a:ext>
            </a:extLst>
          </p:cNvPr>
          <p:cNvSpPr/>
          <p:nvPr/>
        </p:nvSpPr>
        <p:spPr>
          <a:xfrm>
            <a:off x="8543330" y="5933069"/>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8.</a:t>
            </a:r>
          </a:p>
        </p:txBody>
      </p:sp>
      <p:sp>
        <p:nvSpPr>
          <p:cNvPr id="13" name="Content Placeholder 2">
            <a:extLst>
              <a:ext uri="{FF2B5EF4-FFF2-40B4-BE49-F238E27FC236}">
                <a16:creationId xmlns:a16="http://schemas.microsoft.com/office/drawing/2014/main" id="{5B6CD1A8-F433-4C43-9C55-7CC050E21EB8}"/>
              </a:ext>
            </a:extLst>
          </p:cNvPr>
          <p:cNvSpPr>
            <a:spLocks noGrp="1"/>
          </p:cNvSpPr>
          <p:nvPr/>
        </p:nvSpPr>
        <p:spPr>
          <a:xfrm>
            <a:off x="413711" y="1306756"/>
            <a:ext cx="11715750" cy="5229224"/>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Developers use the DevOps pipeline to help:</a:t>
            </a:r>
          </a:p>
          <a:p>
            <a:r>
              <a:rPr lang="en-US" dirty="0"/>
              <a:t>At each commit: automatically perform </a:t>
            </a:r>
            <a:r>
              <a:rPr lang="en-US" b="1" dirty="0"/>
              <a:t>static code analysis </a:t>
            </a:r>
            <a:r>
              <a:rPr lang="en-US" dirty="0"/>
              <a:t>against application source code </a:t>
            </a:r>
          </a:p>
          <a:p>
            <a:r>
              <a:rPr lang="en-US" dirty="0"/>
              <a:t>At each create and configure for each build, automatically validate:</a:t>
            </a:r>
          </a:p>
          <a:p>
            <a:pPr lvl="1"/>
            <a:r>
              <a:rPr lang="en-US" b="1" dirty="0"/>
              <a:t>security configuration settings compliance, </a:t>
            </a:r>
            <a:endParaRPr lang="en-US" dirty="0"/>
          </a:p>
          <a:p>
            <a:pPr lvl="1"/>
            <a:r>
              <a:rPr lang="en-US" b="1" dirty="0"/>
              <a:t>security vulnerability levels, </a:t>
            </a:r>
            <a:r>
              <a:rPr lang="en-US" dirty="0"/>
              <a:t>and</a:t>
            </a:r>
            <a:r>
              <a:rPr lang="en-US" b="1" dirty="0"/>
              <a:t> </a:t>
            </a:r>
            <a:endParaRPr lang="en-US" dirty="0"/>
          </a:p>
          <a:p>
            <a:pPr lvl="1"/>
            <a:r>
              <a:rPr lang="en-US" b="1" dirty="0"/>
              <a:t>least functionality</a:t>
            </a:r>
            <a:r>
              <a:rPr lang="en-US" dirty="0"/>
              <a:t> of underlying application stack components </a:t>
            </a:r>
          </a:p>
          <a:p>
            <a:r>
              <a:rPr lang="en-US" dirty="0"/>
              <a:t>At each create and configure for each build: automatically perform</a:t>
            </a:r>
            <a:r>
              <a:rPr lang="en-US" b="1" dirty="0"/>
              <a:t> dynamic code analysis</a:t>
            </a:r>
            <a:r>
              <a:rPr lang="en-US" dirty="0"/>
              <a:t>, against application compiled/running code</a:t>
            </a:r>
          </a:p>
          <a:p>
            <a:r>
              <a:rPr lang="en-US" dirty="0"/>
              <a:t>Resolves all high security defects and 90% of all medium or low security defects detected by the pipeline during the Sprint</a:t>
            </a:r>
          </a:p>
        </p:txBody>
      </p:sp>
      <p:sp>
        <p:nvSpPr>
          <p:cNvPr id="14" name="Slide Number Placeholder 4">
            <a:extLst>
              <a:ext uri="{FF2B5EF4-FFF2-40B4-BE49-F238E27FC236}">
                <a16:creationId xmlns:a16="http://schemas.microsoft.com/office/drawing/2014/main" id="{DE15A60C-8CBC-4E68-A089-3734A5203534}"/>
              </a:ext>
            </a:extLst>
          </p:cNvPr>
          <p:cNvSpPr txBox="1">
            <a:spLocks/>
          </p:cNvSpPr>
          <p:nvPr/>
        </p:nvSpPr>
        <p:spPr>
          <a:xfrm>
            <a:off x="10275063" y="55601"/>
            <a:ext cx="1765676" cy="252626"/>
          </a:xfrm>
          <a:prstGeom prst="rect">
            <a:avLst/>
          </a:prstGeom>
          <a:ln>
            <a:noFill/>
          </a:ln>
        </p:spPr>
        <p:txBody>
          <a:bodyPr/>
          <a:lstStyle>
            <a:defPPr>
              <a:defRPr lang="en-US"/>
            </a:defPPr>
            <a:lvl1pPr algn="r">
              <a:defRPr sz="1200">
                <a:solidFill>
                  <a:schemeClr val="bg1">
                    <a:lumMod val="50000"/>
                  </a:schemeClr>
                </a:solidFill>
                <a:latin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a:t>
            </a:r>
            <a:fld id="{295008BC-DA31-4D19-837B-EFA4386B05F5}" type="slidenum">
              <a:rPr lang="en-US"/>
              <a:pPr/>
              <a:t>10</a:t>
            </a:fld>
            <a:r>
              <a:rPr lang="en-US" dirty="0"/>
              <a:t> | </a:t>
            </a:r>
          </a:p>
        </p:txBody>
      </p:sp>
    </p:spTree>
    <p:extLst>
      <p:ext uri="{BB962C8B-B14F-4D97-AF65-F5344CB8AC3E}">
        <p14:creationId xmlns:p14="http://schemas.microsoft.com/office/powerpoint/2010/main" val="282135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CD1A8-F433-4C43-9C55-7CC050E21EB8}"/>
              </a:ext>
            </a:extLst>
          </p:cNvPr>
          <p:cNvSpPr>
            <a:spLocks noGrp="1"/>
          </p:cNvSpPr>
          <p:nvPr>
            <p:ph idx="1"/>
          </p:nvPr>
        </p:nvSpPr>
        <p:spPr>
          <a:xfrm>
            <a:off x="251210" y="1354417"/>
            <a:ext cx="11716378" cy="5638799"/>
          </a:xfrm>
        </p:spPr>
        <p:txBody>
          <a:bodyPr vert="horz" lIns="91440" tIns="45720" rIns="91440" bIns="45720" rtlCol="0">
            <a:normAutofit fontScale="92500" lnSpcReduction="20000"/>
          </a:bodyPr>
          <a:lstStyle/>
          <a:p>
            <a:pPr marL="342900" indent="-342900" defTabSz="914400">
              <a:spcBef>
                <a:spcPct val="20000"/>
              </a:spcBef>
              <a:buFont typeface="Arial" pitchFamily="34" charset="0"/>
              <a:buChar char="•"/>
            </a:pPr>
            <a:r>
              <a:rPr lang="en-US" sz="2800" b="0" dirty="0">
                <a:latin typeface="+mn-lt"/>
                <a:ea typeface="+mn-ea"/>
                <a:cs typeface="+mn-cs"/>
              </a:rPr>
              <a:t>The ISSO works with the Developers </a:t>
            </a:r>
            <a:r>
              <a:rPr lang="en-US" sz="2800" b="0">
                <a:latin typeface="+mn-lt"/>
                <a:ea typeface="+mn-ea"/>
                <a:cs typeface="+mn-cs"/>
              </a:rPr>
              <a:t>to review </a:t>
            </a:r>
            <a:r>
              <a:rPr lang="en-US" sz="2800" b="0" dirty="0">
                <a:latin typeface="+mn-lt"/>
                <a:ea typeface="+mn-ea"/>
                <a:cs typeface="+mn-cs"/>
              </a:rPr>
              <a:t>logs from the DevOps pipeline:</a:t>
            </a:r>
          </a:p>
          <a:p>
            <a:pPr marL="742950" lvl="1" indent="-285750" defTabSz="914400">
              <a:spcBef>
                <a:spcPct val="20000"/>
              </a:spcBef>
            </a:pPr>
            <a:r>
              <a:rPr lang="en-US" sz="2800" dirty="0">
                <a:latin typeface="+mn-lt"/>
                <a:ea typeface="+mn-ea"/>
                <a:cs typeface="+mn-cs"/>
              </a:rPr>
              <a:t>To compare executed changes to the planned changes documented in the Draft SIA and verify that planned changes, and </a:t>
            </a:r>
            <a:r>
              <a:rPr lang="en-US" sz="2800" b="1" dirty="0">
                <a:latin typeface="+mn-lt"/>
                <a:ea typeface="+mn-ea"/>
                <a:cs typeface="+mn-cs"/>
              </a:rPr>
              <a:t>*only* </a:t>
            </a:r>
            <a:r>
              <a:rPr lang="en-US" sz="2800" dirty="0">
                <a:latin typeface="+mn-lt"/>
                <a:ea typeface="+mn-ea"/>
                <a:cs typeface="+mn-cs"/>
              </a:rPr>
              <a:t>the planned changes, were implemented during a Sprint</a:t>
            </a:r>
          </a:p>
          <a:p>
            <a:pPr marL="742950" lvl="1" indent="-285750" defTabSz="914400">
              <a:spcBef>
                <a:spcPct val="20000"/>
              </a:spcBef>
            </a:pPr>
            <a:r>
              <a:rPr lang="en-US" sz="2800" dirty="0">
                <a:latin typeface="+mn-lt"/>
                <a:ea typeface="+mn-ea"/>
                <a:cs typeface="+mn-cs"/>
              </a:rPr>
              <a:t>If the unplanned changes were not covered by security testing, the ISSO recommends the affected functionality be held back from production deployment until security testing can be performed</a:t>
            </a:r>
          </a:p>
          <a:p>
            <a:pPr marL="742950" lvl="1" indent="-285750" defTabSz="914400">
              <a:spcBef>
                <a:spcPct val="20000"/>
              </a:spcBef>
            </a:pPr>
            <a:r>
              <a:rPr lang="en-US" sz="2800" dirty="0">
                <a:latin typeface="+mn-lt"/>
                <a:ea typeface="+mn-ea"/>
                <a:cs typeface="+mn-cs"/>
              </a:rPr>
              <a:t>The ISSO and Developers work to ensure that unplanned (unauthorized) changes for any Sprint is less than 5% of planned (authorized) changes</a:t>
            </a:r>
          </a:p>
          <a:p>
            <a:pPr marL="342900" indent="-342900" defTabSz="914400">
              <a:spcBef>
                <a:spcPct val="20000"/>
              </a:spcBef>
              <a:buFont typeface="Arial" pitchFamily="34" charset="0"/>
              <a:buChar char="•"/>
            </a:pPr>
            <a:r>
              <a:rPr lang="en-US" sz="3200" b="0" dirty="0">
                <a:latin typeface="+mn-lt"/>
                <a:ea typeface="+mn-ea"/>
                <a:cs typeface="+mn-cs"/>
              </a:rPr>
              <a:t>The ISSO reviews final-run security testing results to verify that all high security defects and 90% of all medium or low security defects are resolved before allowing affected functionality to be deployed to production</a:t>
            </a:r>
          </a:p>
          <a:p>
            <a:pPr marL="342900" indent="-342900" defTabSz="914400">
              <a:spcBef>
                <a:spcPct val="20000"/>
              </a:spcBef>
              <a:buFont typeface="Arial" pitchFamily="34" charset="0"/>
              <a:buChar char="•"/>
            </a:pPr>
            <a:r>
              <a:rPr lang="en-US" sz="3200" b="0" dirty="0">
                <a:latin typeface="+mn-lt"/>
                <a:ea typeface="+mn-ea"/>
                <a:cs typeface="+mn-cs"/>
              </a:rPr>
              <a:t>Developers and ISSOs assure that no security defect may carry-over unresolved through more than 2 Sprints </a:t>
            </a:r>
          </a:p>
        </p:txBody>
      </p:sp>
      <p:sp>
        <p:nvSpPr>
          <p:cNvPr id="4" name="Title 3">
            <a:extLst>
              <a:ext uri="{FF2B5EF4-FFF2-40B4-BE49-F238E27FC236}">
                <a16:creationId xmlns:a16="http://schemas.microsoft.com/office/drawing/2014/main" id="{50D82453-27AD-4130-B7F3-BD50093AE12B}"/>
              </a:ext>
            </a:extLst>
          </p:cNvPr>
          <p:cNvSpPr>
            <a:spLocks noGrp="1"/>
          </p:cNvSpPr>
          <p:nvPr>
            <p:ph type="title"/>
          </p:nvPr>
        </p:nvSpPr>
        <p:spPr/>
        <p:txBody>
          <a:bodyPr>
            <a:normAutofit/>
          </a:bodyPr>
          <a:lstStyle/>
          <a:p>
            <a:r>
              <a:rPr lang="en-US" dirty="0"/>
              <a:t>Checklist Cross-walk: Sprint Days 9 - 10</a:t>
            </a:r>
          </a:p>
        </p:txBody>
      </p:sp>
      <p:sp>
        <p:nvSpPr>
          <p:cNvPr id="11" name="Rectangle: Rounded Corners 10">
            <a:extLst>
              <a:ext uri="{FF2B5EF4-FFF2-40B4-BE49-F238E27FC236}">
                <a16:creationId xmlns:a16="http://schemas.microsoft.com/office/drawing/2014/main" id="{AB42A3A1-A5A9-4924-8C03-32EB965FD96B}"/>
              </a:ext>
            </a:extLst>
          </p:cNvPr>
          <p:cNvSpPr/>
          <p:nvPr/>
        </p:nvSpPr>
        <p:spPr>
          <a:xfrm>
            <a:off x="618141" y="2272530"/>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7.</a:t>
            </a:r>
          </a:p>
        </p:txBody>
      </p:sp>
      <p:sp>
        <p:nvSpPr>
          <p:cNvPr id="12" name="Rectangle: Rounded Corners 11">
            <a:extLst>
              <a:ext uri="{FF2B5EF4-FFF2-40B4-BE49-F238E27FC236}">
                <a16:creationId xmlns:a16="http://schemas.microsoft.com/office/drawing/2014/main" id="{3E52A2CC-385C-455E-A776-0BC7482EE753}"/>
              </a:ext>
            </a:extLst>
          </p:cNvPr>
          <p:cNvSpPr/>
          <p:nvPr/>
        </p:nvSpPr>
        <p:spPr>
          <a:xfrm>
            <a:off x="256826" y="5134561"/>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8.</a:t>
            </a:r>
          </a:p>
        </p:txBody>
      </p:sp>
      <p:sp>
        <p:nvSpPr>
          <p:cNvPr id="13" name="Rectangle: Rounded Corners 12">
            <a:extLst>
              <a:ext uri="{FF2B5EF4-FFF2-40B4-BE49-F238E27FC236}">
                <a16:creationId xmlns:a16="http://schemas.microsoft.com/office/drawing/2014/main" id="{147733F7-DDAB-447D-9229-3BC285287932}"/>
              </a:ext>
            </a:extLst>
          </p:cNvPr>
          <p:cNvSpPr/>
          <p:nvPr/>
        </p:nvSpPr>
        <p:spPr>
          <a:xfrm>
            <a:off x="266986" y="6242549"/>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9.</a:t>
            </a:r>
          </a:p>
        </p:txBody>
      </p:sp>
      <p:sp>
        <p:nvSpPr>
          <p:cNvPr id="14" name="Rectangle: Rounded Corners 13">
            <a:extLst>
              <a:ext uri="{FF2B5EF4-FFF2-40B4-BE49-F238E27FC236}">
                <a16:creationId xmlns:a16="http://schemas.microsoft.com/office/drawing/2014/main" id="{2186C8D5-74FE-4DA1-8553-C64CFAE38511}"/>
              </a:ext>
            </a:extLst>
          </p:cNvPr>
          <p:cNvSpPr/>
          <p:nvPr/>
        </p:nvSpPr>
        <p:spPr>
          <a:xfrm>
            <a:off x="618141" y="4296000"/>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10.</a:t>
            </a:r>
          </a:p>
        </p:txBody>
      </p:sp>
      <p:sp>
        <p:nvSpPr>
          <p:cNvPr id="15" name="Rectangle: Rounded Corners 14">
            <a:extLst>
              <a:ext uri="{FF2B5EF4-FFF2-40B4-BE49-F238E27FC236}">
                <a16:creationId xmlns:a16="http://schemas.microsoft.com/office/drawing/2014/main" id="{31A0A58D-9D9D-40B7-8B71-2E48F954DB3D}"/>
              </a:ext>
            </a:extLst>
          </p:cNvPr>
          <p:cNvSpPr/>
          <p:nvPr/>
        </p:nvSpPr>
        <p:spPr>
          <a:xfrm>
            <a:off x="618141" y="3324090"/>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7.</a:t>
            </a:r>
          </a:p>
        </p:txBody>
      </p:sp>
      <p:sp>
        <p:nvSpPr>
          <p:cNvPr id="16" name="Slide Number Placeholder 4">
            <a:extLst>
              <a:ext uri="{FF2B5EF4-FFF2-40B4-BE49-F238E27FC236}">
                <a16:creationId xmlns:a16="http://schemas.microsoft.com/office/drawing/2014/main" id="{F15E0369-74F6-4C87-9D6F-B13241CCAC26}"/>
              </a:ext>
            </a:extLst>
          </p:cNvPr>
          <p:cNvSpPr txBox="1">
            <a:spLocks/>
          </p:cNvSpPr>
          <p:nvPr/>
        </p:nvSpPr>
        <p:spPr>
          <a:xfrm>
            <a:off x="10275063" y="55601"/>
            <a:ext cx="1765676" cy="252626"/>
          </a:xfrm>
          <a:prstGeom prst="rect">
            <a:avLst/>
          </a:prstGeom>
          <a:ln>
            <a:noFill/>
          </a:ln>
        </p:spPr>
        <p:txBody>
          <a:bodyPr/>
          <a:lstStyle>
            <a:defPPr>
              <a:defRPr lang="en-US"/>
            </a:defPPr>
            <a:lvl1pPr algn="r">
              <a:defRPr sz="1200">
                <a:solidFill>
                  <a:schemeClr val="bg1">
                    <a:lumMod val="50000"/>
                  </a:schemeClr>
                </a:solidFill>
                <a:latin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a:t>
            </a:r>
            <a:fld id="{295008BC-DA31-4D19-837B-EFA4386B05F5}" type="slidenum">
              <a:rPr lang="en-US"/>
              <a:pPr/>
              <a:t>11</a:t>
            </a:fld>
            <a:r>
              <a:rPr lang="en-US" dirty="0"/>
              <a:t> | </a:t>
            </a:r>
          </a:p>
        </p:txBody>
      </p:sp>
    </p:spTree>
    <p:extLst>
      <p:ext uri="{BB962C8B-B14F-4D97-AF65-F5344CB8AC3E}">
        <p14:creationId xmlns:p14="http://schemas.microsoft.com/office/powerpoint/2010/main" val="3693891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74CD-F81C-4816-ACEC-F3E00F01DCC5}"/>
              </a:ext>
            </a:extLst>
          </p:cNvPr>
          <p:cNvSpPr>
            <a:spLocks noGrp="1"/>
          </p:cNvSpPr>
          <p:nvPr>
            <p:ph type="title"/>
          </p:nvPr>
        </p:nvSpPr>
        <p:spPr/>
        <p:txBody>
          <a:bodyPr vert="horz" lIns="91440" tIns="45720" rIns="91440" bIns="45720" rtlCol="0" anchor="ctr">
            <a:noAutofit/>
          </a:bodyPr>
          <a:lstStyle/>
          <a:p>
            <a:r>
              <a:rPr lang="en-US" dirty="0"/>
              <a:t>Security Data needed for Developer/ISSO Sprint Go-Live</a:t>
            </a:r>
            <a:endParaRPr lang="en-US" b="1" dirty="0">
              <a:latin typeface="+mn-lt"/>
              <a:cs typeface="Aharoni" panose="02010803020104030203" pitchFamily="2" charset="-79"/>
            </a:endParaRPr>
          </a:p>
        </p:txBody>
      </p:sp>
      <p:sp>
        <p:nvSpPr>
          <p:cNvPr id="3" name="Content Placeholder 2">
            <a:extLst>
              <a:ext uri="{FF2B5EF4-FFF2-40B4-BE49-F238E27FC236}">
                <a16:creationId xmlns:a16="http://schemas.microsoft.com/office/drawing/2014/main" id="{D1CF85DB-FA53-4CF4-BD94-EE8E2A3E9114}"/>
              </a:ext>
            </a:extLst>
          </p:cNvPr>
          <p:cNvSpPr>
            <a:spLocks noGrp="1"/>
          </p:cNvSpPr>
          <p:nvPr>
            <p:ph idx="1"/>
          </p:nvPr>
        </p:nvSpPr>
        <p:spPr>
          <a:xfrm>
            <a:off x="616449" y="1371601"/>
            <a:ext cx="11236720" cy="5120639"/>
          </a:xfrm>
        </p:spPr>
        <p:txBody>
          <a:bodyPr>
            <a:normAutofit fontScale="92500" lnSpcReduction="20000"/>
          </a:bodyPr>
          <a:lstStyle/>
          <a:p>
            <a:pPr marL="0" indent="0">
              <a:lnSpc>
                <a:spcPct val="120000"/>
              </a:lnSpc>
              <a:buNone/>
            </a:pPr>
            <a:r>
              <a:rPr lang="en-US" sz="1600" dirty="0"/>
              <a:t>The data needed by the ISSO and developer can be grouped into 3 basic types:</a:t>
            </a:r>
          </a:p>
          <a:p>
            <a:pPr lvl="0">
              <a:lnSpc>
                <a:spcPct val="120000"/>
              </a:lnSpc>
            </a:pPr>
            <a:r>
              <a:rPr lang="en-US" sz="1600" dirty="0"/>
              <a:t>“</a:t>
            </a:r>
            <a:r>
              <a:rPr lang="en-US" sz="2000" b="1" dirty="0">
                <a:solidFill>
                  <a:srgbClr val="0066CC"/>
                </a:solidFill>
              </a:rPr>
              <a:t>Is it secure?</a:t>
            </a:r>
            <a:r>
              <a:rPr lang="en-US" sz="1600" dirty="0"/>
              <a:t>” – data at all levels of the application stack proving that no high impact security defects remain, about 90% of all remaining (non-high) impact security defects have been resolved, and each security defect is mapped to the relevant NIST SP 800-53 security control (for context), across the following areas:</a:t>
            </a:r>
          </a:p>
          <a:p>
            <a:pPr lvl="1">
              <a:lnSpc>
                <a:spcPct val="120000"/>
              </a:lnSpc>
            </a:pPr>
            <a:r>
              <a:rPr lang="en-US" sz="1900" b="1" dirty="0">
                <a:solidFill>
                  <a:srgbClr val="0066CC"/>
                </a:solidFill>
              </a:rPr>
              <a:t>Secure Configuration Settings </a:t>
            </a:r>
            <a:r>
              <a:rPr lang="en-US" sz="1600" dirty="0"/>
              <a:t>(i.e., STIG or CIS Benchmarks against all supporting cloud, network, operating system, database, app-server, web-server components, checking for CCE defects)</a:t>
            </a:r>
          </a:p>
          <a:p>
            <a:pPr lvl="1">
              <a:lnSpc>
                <a:spcPct val="120000"/>
              </a:lnSpc>
            </a:pPr>
            <a:r>
              <a:rPr lang="en-US" sz="1900" b="1" dirty="0">
                <a:solidFill>
                  <a:srgbClr val="0066CC"/>
                </a:solidFill>
              </a:rPr>
              <a:t>Vulnerability Scanning </a:t>
            </a:r>
            <a:r>
              <a:rPr lang="en-US" sz="1600" dirty="0"/>
              <a:t>(i.e., Patch Levels, checking for CVE defects)</a:t>
            </a:r>
          </a:p>
          <a:p>
            <a:pPr lvl="1">
              <a:lnSpc>
                <a:spcPct val="120000"/>
              </a:lnSpc>
            </a:pPr>
            <a:r>
              <a:rPr lang="en-US" sz="1900" b="1" dirty="0">
                <a:solidFill>
                  <a:srgbClr val="0066CC"/>
                </a:solidFill>
              </a:rPr>
              <a:t>Least Functionality </a:t>
            </a:r>
            <a:r>
              <a:rPr lang="en-US" sz="1600" dirty="0"/>
              <a:t>(limit services, ports, protocols only for application to function, NIST SP 800-53 CM-7 Least Functionality defects)</a:t>
            </a:r>
          </a:p>
          <a:p>
            <a:pPr lvl="1">
              <a:lnSpc>
                <a:spcPct val="120000"/>
              </a:lnSpc>
            </a:pPr>
            <a:r>
              <a:rPr lang="en-US" sz="1900" b="1" dirty="0">
                <a:solidFill>
                  <a:srgbClr val="0066CC"/>
                </a:solidFill>
              </a:rPr>
              <a:t>Static Code Analysis </a:t>
            </a:r>
            <a:r>
              <a:rPr lang="en-US" sz="1600" dirty="0"/>
              <a:t>(i.e., against application source code, checking for CWE defects)</a:t>
            </a:r>
          </a:p>
          <a:p>
            <a:pPr lvl="1">
              <a:lnSpc>
                <a:spcPct val="120000"/>
              </a:lnSpc>
            </a:pPr>
            <a:r>
              <a:rPr lang="en-US" sz="1900" b="1" dirty="0">
                <a:solidFill>
                  <a:srgbClr val="0066CC"/>
                </a:solidFill>
              </a:rPr>
              <a:t>Dynamic Code Analysis </a:t>
            </a:r>
            <a:r>
              <a:rPr lang="en-US" sz="1600" dirty="0"/>
              <a:t>(i.e., against application compiled/running code, checking for CWE defects)</a:t>
            </a:r>
            <a:endParaRPr lang="en-US" sz="1900" dirty="0"/>
          </a:p>
          <a:p>
            <a:pPr lvl="0">
              <a:lnSpc>
                <a:spcPct val="120000"/>
              </a:lnSpc>
            </a:pPr>
            <a:r>
              <a:rPr lang="en-US" sz="1600" dirty="0"/>
              <a:t>“</a:t>
            </a:r>
            <a:r>
              <a:rPr lang="en-US" sz="2000" b="1" dirty="0">
                <a:solidFill>
                  <a:srgbClr val="0066CC"/>
                </a:solidFill>
              </a:rPr>
              <a:t>How is it secure?</a:t>
            </a:r>
            <a:r>
              <a:rPr lang="en-US" sz="1600" dirty="0"/>
              <a:t>” – data to supplement the System Security Plan to reflect the latest technical security system design</a:t>
            </a:r>
          </a:p>
          <a:p>
            <a:pPr lvl="0">
              <a:lnSpc>
                <a:spcPct val="120000"/>
              </a:lnSpc>
            </a:pPr>
            <a:r>
              <a:rPr lang="en-US" sz="1600" dirty="0"/>
              <a:t>“</a:t>
            </a:r>
            <a:r>
              <a:rPr lang="en-US" sz="2000" b="1" dirty="0">
                <a:solidFill>
                  <a:srgbClr val="0066CC"/>
                </a:solidFill>
              </a:rPr>
              <a:t>What has changed during this Sprint?</a:t>
            </a:r>
            <a:r>
              <a:rPr lang="en-US" sz="1600" dirty="0"/>
              <a:t>” – data that proves that the planned changes, and *</a:t>
            </a:r>
            <a:r>
              <a:rPr lang="en-US" sz="1600" b="1" dirty="0"/>
              <a:t>only</a:t>
            </a:r>
            <a:r>
              <a:rPr lang="en-US" sz="1600" dirty="0"/>
              <a:t>* the planned changes, were implemented during the Sprint</a:t>
            </a:r>
          </a:p>
          <a:p>
            <a:pPr>
              <a:lnSpc>
                <a:spcPct val="120000"/>
              </a:lnSpc>
            </a:pPr>
            <a:endParaRPr lang="en-US" sz="1600" dirty="0"/>
          </a:p>
        </p:txBody>
      </p:sp>
    </p:spTree>
    <p:extLst>
      <p:ext uri="{BB962C8B-B14F-4D97-AF65-F5344CB8AC3E}">
        <p14:creationId xmlns:p14="http://schemas.microsoft.com/office/powerpoint/2010/main" val="130524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76A9F0-4161-414C-86CA-EFBFE6E53AC7}"/>
              </a:ext>
            </a:extLst>
          </p:cNvPr>
          <p:cNvPicPr>
            <a:picLocks noChangeAspect="1"/>
          </p:cNvPicPr>
          <p:nvPr/>
        </p:nvPicPr>
        <p:blipFill>
          <a:blip r:embed="rId3"/>
          <a:stretch>
            <a:fillRect/>
          </a:stretch>
        </p:blipFill>
        <p:spPr>
          <a:xfrm>
            <a:off x="3547837" y="4171816"/>
            <a:ext cx="5320956" cy="2519148"/>
          </a:xfrm>
          <a:prstGeom prst="rect">
            <a:avLst/>
          </a:prstGeom>
          <a:solidFill>
            <a:schemeClr val="bg1">
              <a:lumMod val="95000"/>
            </a:schemeClr>
          </a:solidFill>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C93874CD-F81C-4816-ACEC-F3E00F01DCC5}"/>
              </a:ext>
            </a:extLst>
          </p:cNvPr>
          <p:cNvSpPr>
            <a:spLocks noGrp="1"/>
          </p:cNvSpPr>
          <p:nvPr>
            <p:ph type="title"/>
          </p:nvPr>
        </p:nvSpPr>
        <p:spPr>
          <a:xfrm>
            <a:off x="416689" y="219921"/>
            <a:ext cx="11369927" cy="495974"/>
          </a:xfrm>
        </p:spPr>
        <p:txBody>
          <a:bodyPr vert="horz" lIns="91440" tIns="45720" rIns="91440" bIns="45720" rtlCol="0" anchor="ctr">
            <a:noAutofit/>
          </a:bodyPr>
          <a:lstStyle/>
          <a:p>
            <a:r>
              <a:rPr lang="en-US" dirty="0"/>
              <a:t>Security Data needed for Developer/ISSO Sprint Go-Live</a:t>
            </a:r>
            <a:endParaRPr lang="en-US" b="1" dirty="0">
              <a:latin typeface="+mn-lt"/>
              <a:cs typeface="Aharoni" panose="02010803020104030203" pitchFamily="2" charset="-79"/>
            </a:endParaRPr>
          </a:p>
        </p:txBody>
      </p:sp>
      <p:grpSp>
        <p:nvGrpSpPr>
          <p:cNvPr id="14" name="Group 13">
            <a:extLst>
              <a:ext uri="{FF2B5EF4-FFF2-40B4-BE49-F238E27FC236}">
                <a16:creationId xmlns:a16="http://schemas.microsoft.com/office/drawing/2014/main" id="{E5E43C54-3DA5-47D8-9322-108DD063AA52}"/>
              </a:ext>
            </a:extLst>
          </p:cNvPr>
          <p:cNvGrpSpPr/>
          <p:nvPr/>
        </p:nvGrpSpPr>
        <p:grpSpPr>
          <a:xfrm>
            <a:off x="6439858" y="854099"/>
            <a:ext cx="5346758" cy="2807965"/>
            <a:chOff x="2157123" y="4078484"/>
            <a:chExt cx="4861406" cy="2487343"/>
          </a:xfrm>
        </p:grpSpPr>
        <p:grpSp>
          <p:nvGrpSpPr>
            <p:cNvPr id="65" name="Group 64">
              <a:extLst>
                <a:ext uri="{FF2B5EF4-FFF2-40B4-BE49-F238E27FC236}">
                  <a16:creationId xmlns:a16="http://schemas.microsoft.com/office/drawing/2014/main" id="{6512F84E-7CA5-4B0A-8A05-863F526175F1}"/>
                </a:ext>
              </a:extLst>
            </p:cNvPr>
            <p:cNvGrpSpPr/>
            <p:nvPr/>
          </p:nvGrpSpPr>
          <p:grpSpPr>
            <a:xfrm>
              <a:off x="2157123" y="4147341"/>
              <a:ext cx="4811402" cy="2418486"/>
              <a:chOff x="2480296" y="580603"/>
              <a:chExt cx="9095656" cy="4237803"/>
            </a:xfrm>
            <a:effectLst>
              <a:outerShdw blurRad="50800" dist="38100" dir="2700000" algn="tl" rotWithShape="0">
                <a:prstClr val="black">
                  <a:alpha val="40000"/>
                </a:prstClr>
              </a:outerShdw>
            </a:effectLst>
          </p:grpSpPr>
          <p:pic>
            <p:nvPicPr>
              <p:cNvPr id="66" name="Picture 65">
                <a:extLst>
                  <a:ext uri="{FF2B5EF4-FFF2-40B4-BE49-F238E27FC236}">
                    <a16:creationId xmlns:a16="http://schemas.microsoft.com/office/drawing/2014/main" id="{72E85D2E-64BF-488D-BBC9-3E272711C89A}"/>
                  </a:ext>
                </a:extLst>
              </p:cNvPr>
              <p:cNvPicPr>
                <a:picLocks noChangeAspect="1"/>
              </p:cNvPicPr>
              <p:nvPr/>
            </p:nvPicPr>
            <p:blipFill rotWithShape="1">
              <a:blip r:embed="rId4"/>
              <a:srcRect l="17010" t="8466" b="86805"/>
              <a:stretch/>
            </p:blipFill>
            <p:spPr>
              <a:xfrm>
                <a:off x="2480296" y="580603"/>
                <a:ext cx="9095656" cy="324270"/>
              </a:xfrm>
              <a:prstGeom prst="rect">
                <a:avLst/>
              </a:prstGeom>
            </p:spPr>
          </p:pic>
          <p:pic>
            <p:nvPicPr>
              <p:cNvPr id="67" name="Picture 66">
                <a:extLst>
                  <a:ext uri="{FF2B5EF4-FFF2-40B4-BE49-F238E27FC236}">
                    <a16:creationId xmlns:a16="http://schemas.microsoft.com/office/drawing/2014/main" id="{54F57D5C-11B5-42FF-9C90-A1396D8AF82A}"/>
                  </a:ext>
                </a:extLst>
              </p:cNvPr>
              <p:cNvPicPr>
                <a:picLocks noChangeAspect="1"/>
              </p:cNvPicPr>
              <p:nvPr/>
            </p:nvPicPr>
            <p:blipFill rotWithShape="1">
              <a:blip r:embed="rId4"/>
              <a:srcRect l="17018" t="42796"/>
              <a:stretch/>
            </p:blipFill>
            <p:spPr>
              <a:xfrm>
                <a:off x="2480298" y="895349"/>
                <a:ext cx="9094826" cy="3923057"/>
              </a:xfrm>
              <a:prstGeom prst="rect">
                <a:avLst/>
              </a:prstGeom>
            </p:spPr>
          </p:pic>
        </p:grpSp>
        <p:sp>
          <p:nvSpPr>
            <p:cNvPr id="68" name="Rectangle 67">
              <a:extLst>
                <a:ext uri="{FF2B5EF4-FFF2-40B4-BE49-F238E27FC236}">
                  <a16:creationId xmlns:a16="http://schemas.microsoft.com/office/drawing/2014/main" id="{F3813405-0AB1-482B-BBA7-ECEA6CEC84BC}"/>
                </a:ext>
              </a:extLst>
            </p:cNvPr>
            <p:cNvSpPr/>
            <p:nvPr/>
          </p:nvSpPr>
          <p:spPr>
            <a:xfrm>
              <a:off x="5049353" y="4078484"/>
              <a:ext cx="1969176" cy="445197"/>
            </a:xfrm>
            <a:prstGeom prst="rect">
              <a:avLst/>
            </a:prstGeom>
            <a:solidFill>
              <a:srgbClr val="FDEADA"/>
            </a:solidFill>
            <a:ln w="28575">
              <a:solidFill>
                <a:srgbClr val="E29700"/>
              </a:solidFill>
            </a:ln>
            <a:effectLst>
              <a:outerShdw blurRad="50800" dist="38100" dir="2700000" algn="tl" rotWithShape="0">
                <a:prstClr val="black">
                  <a:alpha val="40000"/>
                </a:prstClr>
              </a:outerShdw>
            </a:effectLst>
          </p:spPr>
          <p:txBody>
            <a:bodyPr wrap="square" rtlCol="0">
              <a:spAutoFit/>
            </a:bodyPr>
            <a:lstStyle/>
            <a:p>
              <a:pPr algn="ctr">
                <a:lnSpc>
                  <a:spcPct val="90000"/>
                </a:lnSpc>
              </a:pPr>
              <a:r>
                <a:rPr lang="en-US" sz="1600" dirty="0"/>
                <a:t>How is it Secure?</a:t>
              </a:r>
              <a:endParaRPr lang="en-US" sz="1600" b="1" dirty="0"/>
            </a:p>
            <a:p>
              <a:pPr algn="ctr">
                <a:lnSpc>
                  <a:spcPct val="90000"/>
                </a:lnSpc>
              </a:pPr>
              <a:r>
                <a:rPr lang="en-US" sz="1400" i="1" dirty="0"/>
                <a:t>(Artifacts for the SSP*)</a:t>
              </a:r>
              <a:endParaRPr lang="en-US" sz="1600" i="1" dirty="0"/>
            </a:p>
          </p:txBody>
        </p:sp>
      </p:grpSp>
      <p:sp>
        <p:nvSpPr>
          <p:cNvPr id="76" name="Rectangle 75">
            <a:extLst>
              <a:ext uri="{FF2B5EF4-FFF2-40B4-BE49-F238E27FC236}">
                <a16:creationId xmlns:a16="http://schemas.microsoft.com/office/drawing/2014/main" id="{25E43153-A484-4042-AC48-F8DDD22963B8}"/>
              </a:ext>
            </a:extLst>
          </p:cNvPr>
          <p:cNvSpPr/>
          <p:nvPr/>
        </p:nvSpPr>
        <p:spPr>
          <a:xfrm>
            <a:off x="104444" y="6341651"/>
            <a:ext cx="3382088" cy="430887"/>
          </a:xfrm>
          <a:prstGeom prst="rect">
            <a:avLst/>
          </a:prstGeom>
        </p:spPr>
        <p:txBody>
          <a:bodyPr wrap="square">
            <a:spAutoFit/>
          </a:bodyPr>
          <a:lstStyle/>
          <a:p>
            <a:r>
              <a:rPr lang="en-US" sz="1100" i="1" dirty="0"/>
              <a:t>* SSP – System Security Plan Documentation Suite</a:t>
            </a:r>
          </a:p>
          <a:p>
            <a:r>
              <a:rPr lang="en-US" sz="1100" i="1" dirty="0"/>
              <a:t>   SIA – Security Impact Analysis, required for each sprint</a:t>
            </a:r>
          </a:p>
        </p:txBody>
      </p:sp>
      <p:pic>
        <p:nvPicPr>
          <p:cNvPr id="13" name="Picture 12">
            <a:extLst>
              <a:ext uri="{FF2B5EF4-FFF2-40B4-BE49-F238E27FC236}">
                <a16:creationId xmlns:a16="http://schemas.microsoft.com/office/drawing/2014/main" id="{6AB07307-92A1-4F76-8E71-9C5FD8E620A5}"/>
              </a:ext>
            </a:extLst>
          </p:cNvPr>
          <p:cNvPicPr>
            <a:picLocks noChangeAspect="1"/>
          </p:cNvPicPr>
          <p:nvPr/>
        </p:nvPicPr>
        <p:blipFill rotWithShape="1">
          <a:blip r:embed="rId5"/>
          <a:srcRect b="29159"/>
          <a:stretch/>
        </p:blipFill>
        <p:spPr>
          <a:xfrm>
            <a:off x="381364" y="931831"/>
            <a:ext cx="5220592" cy="3013105"/>
          </a:xfrm>
          <a:prstGeom prst="rect">
            <a:avLst/>
          </a:prstGeom>
          <a:effectLst>
            <a:outerShdw blurRad="50800" dist="38100" dir="2700000" algn="tl" rotWithShape="0">
              <a:prstClr val="black">
                <a:alpha val="40000"/>
              </a:prstClr>
            </a:outerShdw>
          </a:effectLst>
        </p:spPr>
      </p:pic>
      <p:sp>
        <p:nvSpPr>
          <p:cNvPr id="78" name="Rectangle 77">
            <a:extLst>
              <a:ext uri="{FF2B5EF4-FFF2-40B4-BE49-F238E27FC236}">
                <a16:creationId xmlns:a16="http://schemas.microsoft.com/office/drawing/2014/main" id="{076DBFB6-9A3C-4FE2-BE25-A0E91415C58D}"/>
              </a:ext>
            </a:extLst>
          </p:cNvPr>
          <p:cNvSpPr/>
          <p:nvPr/>
        </p:nvSpPr>
        <p:spPr>
          <a:xfrm>
            <a:off x="4839044" y="1991283"/>
            <a:ext cx="1475887" cy="274320"/>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spAutoFit/>
          </a:bodyPr>
          <a:lstStyle/>
          <a:p>
            <a:pPr algn="ctr">
              <a:lnSpc>
                <a:spcPct val="90000"/>
              </a:lnSpc>
            </a:pPr>
            <a:r>
              <a:rPr lang="en-US" sz="1600" dirty="0"/>
              <a:t>Is it Secure?</a:t>
            </a:r>
          </a:p>
        </p:txBody>
      </p:sp>
      <p:sp>
        <p:nvSpPr>
          <p:cNvPr id="75" name="Rectangle 74">
            <a:extLst>
              <a:ext uri="{FF2B5EF4-FFF2-40B4-BE49-F238E27FC236}">
                <a16:creationId xmlns:a16="http://schemas.microsoft.com/office/drawing/2014/main" id="{E41E18E8-C7CE-4A6B-A578-8C1DE7B81637}"/>
              </a:ext>
            </a:extLst>
          </p:cNvPr>
          <p:cNvSpPr/>
          <p:nvPr/>
        </p:nvSpPr>
        <p:spPr>
          <a:xfrm>
            <a:off x="6691966" y="6204062"/>
            <a:ext cx="2818155" cy="507831"/>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spAutoFit/>
          </a:bodyPr>
          <a:lstStyle/>
          <a:p>
            <a:pPr algn="ctr">
              <a:lnSpc>
                <a:spcPct val="90000"/>
              </a:lnSpc>
            </a:pPr>
            <a:r>
              <a:rPr lang="en-US" sz="1600" dirty="0"/>
              <a:t>What’s Changed?</a:t>
            </a:r>
          </a:p>
          <a:p>
            <a:pPr algn="ctr">
              <a:lnSpc>
                <a:spcPct val="90000"/>
              </a:lnSpc>
            </a:pPr>
            <a:r>
              <a:rPr lang="en-US" sz="1400" i="1" dirty="0"/>
              <a:t>(Architecture Changes for the SIA*)</a:t>
            </a:r>
          </a:p>
        </p:txBody>
      </p:sp>
    </p:spTree>
    <p:extLst>
      <p:ext uri="{BB962C8B-B14F-4D97-AF65-F5344CB8AC3E}">
        <p14:creationId xmlns:p14="http://schemas.microsoft.com/office/powerpoint/2010/main" val="3021408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4A81B-F8CE-45D4-A8EE-A854549F1613}"/>
              </a:ext>
            </a:extLst>
          </p:cNvPr>
          <p:cNvSpPr>
            <a:spLocks noGrp="1"/>
          </p:cNvSpPr>
          <p:nvPr>
            <p:ph type="title"/>
          </p:nvPr>
        </p:nvSpPr>
        <p:spPr/>
        <p:txBody>
          <a:bodyPr>
            <a:normAutofit/>
          </a:bodyPr>
          <a:lstStyle/>
          <a:p>
            <a:r>
              <a:rPr lang="en-US" cap="all" dirty="0"/>
              <a:t>Current </a:t>
            </a:r>
            <a:br>
              <a:rPr lang="en-US" cap="all" dirty="0"/>
            </a:br>
            <a:r>
              <a:rPr lang="en-US" cap="all" dirty="0"/>
              <a:t>DevSecOps Best Practice Focus Areas</a:t>
            </a:r>
          </a:p>
        </p:txBody>
      </p:sp>
      <p:sp>
        <p:nvSpPr>
          <p:cNvPr id="6" name="Text Placeholder 5">
            <a:extLst>
              <a:ext uri="{FF2B5EF4-FFF2-40B4-BE49-F238E27FC236}">
                <a16:creationId xmlns:a16="http://schemas.microsoft.com/office/drawing/2014/main" id="{0C7453EA-5442-4E61-A25A-3261AB41A53D}"/>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811729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765E9D90-12B2-4250-9073-70EE4A8B26FF}"/>
              </a:ext>
            </a:extLst>
          </p:cNvPr>
          <p:cNvGraphicFramePr>
            <a:graphicFrameLocks noGrp="1"/>
          </p:cNvGraphicFramePr>
          <p:nvPr>
            <p:ph idx="1"/>
          </p:nvPr>
        </p:nvGraphicFramePr>
        <p:xfrm>
          <a:off x="711708" y="1075267"/>
          <a:ext cx="10768584" cy="52466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268300">
                  <a:extLst>
                    <a:ext uri="{9D8B030D-6E8A-4147-A177-3AD203B41FA5}">
                      <a16:colId xmlns:a16="http://schemas.microsoft.com/office/drawing/2014/main" val="1460052235"/>
                    </a:ext>
                  </a:extLst>
                </a:gridCol>
                <a:gridCol w="3500284">
                  <a:extLst>
                    <a:ext uri="{9D8B030D-6E8A-4147-A177-3AD203B41FA5}">
                      <a16:colId xmlns:a16="http://schemas.microsoft.com/office/drawing/2014/main" val="2690538554"/>
                    </a:ext>
                  </a:extLst>
                </a:gridCol>
              </a:tblGrid>
              <a:tr h="731119">
                <a:tc>
                  <a:txBody>
                    <a:bodyPr/>
                    <a:lstStyle/>
                    <a:p>
                      <a:r>
                        <a:rPr lang="en-US" dirty="0"/>
                        <a:t>User Story / Pain Point: </a:t>
                      </a:r>
                    </a:p>
                    <a:p>
                      <a:r>
                        <a:rPr lang="en-US" sz="2000" i="1" dirty="0"/>
                        <a:t>As a DevOps/Agile developer:</a:t>
                      </a:r>
                    </a:p>
                  </a:txBody>
                  <a:tcPr marL="87551" marR="87551"/>
                </a:tc>
                <a:tc>
                  <a:txBody>
                    <a:bodyPr/>
                    <a:lstStyle/>
                    <a:p>
                      <a:pPr algn="ctr"/>
                      <a:r>
                        <a:rPr lang="en-US" sz="2400" dirty="0"/>
                        <a:t>Best Practice Area</a:t>
                      </a:r>
                    </a:p>
                  </a:txBody>
                  <a:tcPr marL="87551" marR="87551" anchor="ctr"/>
                </a:tc>
                <a:extLst>
                  <a:ext uri="{0D108BD9-81ED-4DB2-BD59-A6C34878D82A}">
                    <a16:rowId xmlns:a16="http://schemas.microsoft.com/office/drawing/2014/main" val="3130531547"/>
                  </a:ext>
                </a:extLst>
              </a:tr>
              <a:tr h="20152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dk1"/>
                          </a:solidFill>
                          <a:effectLst/>
                          <a:latin typeface="+mn-lt"/>
                          <a:ea typeface="+mn-ea"/>
                          <a:cs typeface="+mn-cs"/>
                        </a:rPr>
                        <a:t>… it is </a:t>
                      </a:r>
                      <a:r>
                        <a:rPr lang="en-US" sz="1800" b="1" i="1" kern="1200" dirty="0">
                          <a:solidFill>
                            <a:schemeClr val="dk1"/>
                          </a:solidFill>
                          <a:effectLst/>
                          <a:latin typeface="+mn-lt"/>
                          <a:ea typeface="+mn-ea"/>
                          <a:cs typeface="+mn-cs"/>
                        </a:rPr>
                        <a:t>cheaper and easier to fix security defects early</a:t>
                      </a:r>
                      <a:r>
                        <a:rPr lang="en-US" sz="1800" i="1" kern="1200" dirty="0">
                          <a:solidFill>
                            <a:schemeClr val="dk1"/>
                          </a:solidFill>
                          <a:effectLst/>
                          <a:latin typeface="+mn-lt"/>
                          <a:ea typeface="+mn-ea"/>
                          <a:cs typeface="+mn-cs"/>
                        </a:rPr>
                        <a:t> in the development process. I need tools that are integrated into my CI/CD pipeline to help me assess and correct security defects on-demand, as I build, iteratively: to build, get </a:t>
                      </a:r>
                      <a:r>
                        <a:rPr lang="en-US" sz="1800" b="1" i="1" kern="1200" dirty="0">
                          <a:solidFill>
                            <a:schemeClr val="dk1"/>
                          </a:solidFill>
                          <a:effectLst/>
                          <a:latin typeface="+mn-lt"/>
                          <a:ea typeface="+mn-ea"/>
                          <a:cs typeface="+mn-cs"/>
                        </a:rPr>
                        <a:t>immediate security defect feedback</a:t>
                      </a:r>
                      <a:r>
                        <a:rPr lang="en-US" sz="1800" i="1" kern="1200" dirty="0">
                          <a:solidFill>
                            <a:schemeClr val="dk1"/>
                          </a:solidFill>
                          <a:effectLst/>
                          <a:latin typeface="+mn-lt"/>
                          <a:ea typeface="+mn-ea"/>
                          <a:cs typeface="+mn-cs"/>
                        </a:rPr>
                        <a:t>, determine root-cause, correct, and re-build many times a day…</a:t>
                      </a:r>
                      <a:endParaRPr lang="en-US" sz="1800" kern="1200" dirty="0">
                        <a:solidFill>
                          <a:schemeClr val="dk1"/>
                        </a:solidFill>
                        <a:effectLst/>
                        <a:latin typeface="+mn-lt"/>
                        <a:ea typeface="+mn-ea"/>
                        <a:cs typeface="+mn-cs"/>
                      </a:endParaRPr>
                    </a:p>
                  </a:txBody>
                  <a:tcPr marL="87551" marR="87551" anchor="ctr"/>
                </a:tc>
                <a:tc>
                  <a:txBody>
                    <a:bodyPr/>
                    <a:lstStyle/>
                    <a:p>
                      <a:pPr algn="ctr"/>
                      <a:r>
                        <a:rPr lang="en-US" sz="2000" dirty="0"/>
                        <a:t>Security Validation as Code</a:t>
                      </a:r>
                    </a:p>
                    <a:p>
                      <a:pPr algn="ctr"/>
                      <a:r>
                        <a:rPr lang="en-US" sz="1600" i="1" dirty="0"/>
                        <a:t>(Is it secure?)</a:t>
                      </a:r>
                      <a:endParaRPr lang="en-US" sz="1800" i="1" dirty="0"/>
                    </a:p>
                  </a:txBody>
                  <a:tcPr marL="87551" marR="87551" anchor="ctr">
                    <a:solidFill>
                      <a:srgbClr val="FDEADA"/>
                    </a:solidFill>
                  </a:tcPr>
                </a:tc>
                <a:extLst>
                  <a:ext uri="{0D108BD9-81ED-4DB2-BD59-A6C34878D82A}">
                    <a16:rowId xmlns:a16="http://schemas.microsoft.com/office/drawing/2014/main" val="1366670574"/>
                  </a:ext>
                </a:extLst>
              </a:tr>
              <a:tr h="12501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dk1"/>
                          </a:solidFill>
                          <a:effectLst/>
                          <a:latin typeface="+mn-lt"/>
                          <a:ea typeface="+mn-ea"/>
                          <a:cs typeface="+mn-cs"/>
                        </a:rPr>
                        <a:t>… and </a:t>
                      </a:r>
                      <a:r>
                        <a:rPr lang="en-US" sz="1800" b="1" i="1" kern="1200" dirty="0">
                          <a:solidFill>
                            <a:schemeClr val="dk1"/>
                          </a:solidFill>
                          <a:effectLst/>
                          <a:latin typeface="+mn-lt"/>
                          <a:ea typeface="+mn-ea"/>
                          <a:cs typeface="+mn-cs"/>
                        </a:rPr>
                        <a:t>automatically document the as-built security</a:t>
                      </a:r>
                      <a:r>
                        <a:rPr lang="en-US" sz="1800" i="1" kern="1200" dirty="0">
                          <a:solidFill>
                            <a:schemeClr val="dk1"/>
                          </a:solidFill>
                          <a:effectLst/>
                          <a:latin typeface="+mn-lt"/>
                          <a:ea typeface="+mn-ea"/>
                          <a:cs typeface="+mn-cs"/>
                        </a:rPr>
                        <a:t> in my system for my ISSO…</a:t>
                      </a:r>
                      <a:endParaRPr lang="en-US" sz="1800" kern="1200" dirty="0">
                        <a:solidFill>
                          <a:schemeClr val="dk1"/>
                        </a:solidFill>
                        <a:effectLst/>
                        <a:latin typeface="+mn-lt"/>
                        <a:ea typeface="+mn-ea"/>
                        <a:cs typeface="+mn-cs"/>
                      </a:endParaRPr>
                    </a:p>
                  </a:txBody>
                  <a:tcPr marL="87551" marR="87551" anchor="ctr"/>
                </a:tc>
                <a:tc>
                  <a:txBody>
                    <a:bodyPr/>
                    <a:lstStyle/>
                    <a:p>
                      <a:pPr algn="ctr"/>
                      <a:r>
                        <a:rPr lang="en-US" sz="2000" dirty="0"/>
                        <a:t>Security Documentation as Code</a:t>
                      </a:r>
                    </a:p>
                    <a:p>
                      <a:pPr algn="ctr"/>
                      <a:r>
                        <a:rPr lang="en-US" sz="1600" i="1" dirty="0"/>
                        <a:t>(How is it secure?)</a:t>
                      </a:r>
                      <a:endParaRPr lang="en-US" sz="2000" i="1" dirty="0"/>
                    </a:p>
                  </a:txBody>
                  <a:tcPr marL="87551" marR="87551" anchor="ctr">
                    <a:solidFill>
                      <a:srgbClr val="FDEADA"/>
                    </a:solidFill>
                  </a:tcPr>
                </a:tc>
                <a:extLst>
                  <a:ext uri="{0D108BD9-81ED-4DB2-BD59-A6C34878D82A}">
                    <a16:rowId xmlns:a16="http://schemas.microsoft.com/office/drawing/2014/main" val="2273834551"/>
                  </a:ext>
                </a:extLst>
              </a:tr>
              <a:tr h="1250133">
                <a:tc>
                  <a:txBody>
                    <a:bodyPr/>
                    <a:lstStyle/>
                    <a:p>
                      <a:r>
                        <a:rPr lang="en-US" sz="1800" i="1" kern="1200" dirty="0">
                          <a:solidFill>
                            <a:schemeClr val="dk1"/>
                          </a:solidFill>
                          <a:effectLst/>
                          <a:latin typeface="+mn-lt"/>
                          <a:ea typeface="+mn-ea"/>
                          <a:cs typeface="+mn-cs"/>
                        </a:rPr>
                        <a:t>… and I need to </a:t>
                      </a:r>
                      <a:r>
                        <a:rPr lang="en-US" sz="1800" b="1" i="1" kern="1200" dirty="0">
                          <a:solidFill>
                            <a:schemeClr val="dk1"/>
                          </a:solidFill>
                          <a:effectLst/>
                          <a:latin typeface="+mn-lt"/>
                          <a:ea typeface="+mn-ea"/>
                          <a:cs typeface="+mn-cs"/>
                        </a:rPr>
                        <a:t>account for all of my changes</a:t>
                      </a:r>
                      <a:r>
                        <a:rPr lang="en-US" sz="1800" i="1" kern="1200" dirty="0">
                          <a:solidFill>
                            <a:schemeClr val="dk1"/>
                          </a:solidFill>
                          <a:effectLst/>
                          <a:latin typeface="+mn-lt"/>
                          <a:ea typeface="+mn-ea"/>
                          <a:cs typeface="+mn-cs"/>
                        </a:rPr>
                        <a:t> through the pipeline </a:t>
                      </a:r>
                      <a:r>
                        <a:rPr lang="en-US" sz="1800" b="1" i="1" kern="1200" dirty="0">
                          <a:solidFill>
                            <a:schemeClr val="dk1"/>
                          </a:solidFill>
                          <a:effectLst/>
                          <a:latin typeface="+mn-lt"/>
                          <a:ea typeface="+mn-ea"/>
                          <a:cs typeface="+mn-cs"/>
                        </a:rPr>
                        <a:t>before requesting a security go-live decision</a:t>
                      </a:r>
                      <a:r>
                        <a:rPr lang="en-US" sz="1800" i="1" kern="1200" dirty="0">
                          <a:solidFill>
                            <a:schemeClr val="dk1"/>
                          </a:solidFill>
                          <a:effectLst/>
                          <a:latin typeface="+mn-lt"/>
                          <a:ea typeface="+mn-ea"/>
                          <a:cs typeface="+mn-cs"/>
                        </a:rPr>
                        <a:t> for my system…</a:t>
                      </a:r>
                      <a:endParaRPr lang="en-US" dirty="0"/>
                    </a:p>
                  </a:txBody>
                  <a:tcPr marL="87551" marR="87551" anchor="ctr"/>
                </a:tc>
                <a:tc>
                  <a:txBody>
                    <a:bodyPr/>
                    <a:lstStyle/>
                    <a:p>
                      <a:pPr algn="ctr"/>
                      <a:r>
                        <a:rPr lang="en-US" sz="2000" dirty="0"/>
                        <a:t>Change Management Auditing</a:t>
                      </a:r>
                    </a:p>
                    <a:p>
                      <a:pPr algn="ctr"/>
                      <a:r>
                        <a:rPr lang="en-US" sz="1600" i="1" dirty="0"/>
                        <a:t>(What changed during this sprint?)</a:t>
                      </a:r>
                      <a:endParaRPr lang="en-US" sz="2000" i="1" dirty="0"/>
                    </a:p>
                  </a:txBody>
                  <a:tcPr marL="87551" marR="87551" anchor="ctr">
                    <a:solidFill>
                      <a:srgbClr val="FDEADA"/>
                    </a:solidFill>
                  </a:tcPr>
                </a:tc>
                <a:extLst>
                  <a:ext uri="{0D108BD9-81ED-4DB2-BD59-A6C34878D82A}">
                    <a16:rowId xmlns:a16="http://schemas.microsoft.com/office/drawing/2014/main" val="1329725460"/>
                  </a:ext>
                </a:extLst>
              </a:tr>
            </a:tbl>
          </a:graphicData>
        </a:graphic>
      </p:graphicFrame>
      <p:sp>
        <p:nvSpPr>
          <p:cNvPr id="4" name="Title 3">
            <a:extLst>
              <a:ext uri="{FF2B5EF4-FFF2-40B4-BE49-F238E27FC236}">
                <a16:creationId xmlns:a16="http://schemas.microsoft.com/office/drawing/2014/main" id="{13B84773-0750-4589-ACED-2836E541279A}"/>
              </a:ext>
            </a:extLst>
          </p:cNvPr>
          <p:cNvSpPr>
            <a:spLocks noGrp="1"/>
          </p:cNvSpPr>
          <p:nvPr>
            <p:ph type="title"/>
          </p:nvPr>
        </p:nvSpPr>
        <p:spPr>
          <a:xfrm>
            <a:off x="243068" y="276045"/>
            <a:ext cx="11597833" cy="552091"/>
          </a:xfrm>
        </p:spPr>
        <p:txBody>
          <a:bodyPr>
            <a:noAutofit/>
          </a:bodyPr>
          <a:lstStyle/>
          <a:p>
            <a:r>
              <a:rPr lang="en-US" sz="2800" dirty="0"/>
              <a:t>User Stories Supported by Current DevSecOps Best Practice Areas</a:t>
            </a:r>
          </a:p>
        </p:txBody>
      </p:sp>
    </p:spTree>
    <p:extLst>
      <p:ext uri="{BB962C8B-B14F-4D97-AF65-F5344CB8AC3E}">
        <p14:creationId xmlns:p14="http://schemas.microsoft.com/office/powerpoint/2010/main" val="1795066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F07898-152E-4827-B2D3-6114C220799E}"/>
              </a:ext>
            </a:extLst>
          </p:cNvPr>
          <p:cNvSpPr>
            <a:spLocks noGrp="1"/>
          </p:cNvSpPr>
          <p:nvPr>
            <p:ph type="title"/>
          </p:nvPr>
        </p:nvSpPr>
        <p:spPr/>
        <p:txBody>
          <a:bodyPr>
            <a:normAutofit/>
          </a:bodyPr>
          <a:lstStyle/>
          <a:p>
            <a:r>
              <a:rPr lang="en-US" dirty="0"/>
              <a:t>Security Data needed from the DevOps Pipeline</a:t>
            </a:r>
          </a:p>
        </p:txBody>
      </p:sp>
      <p:sp>
        <p:nvSpPr>
          <p:cNvPr id="6" name="Content Placeholder 5">
            <a:extLst>
              <a:ext uri="{FF2B5EF4-FFF2-40B4-BE49-F238E27FC236}">
                <a16:creationId xmlns:a16="http://schemas.microsoft.com/office/drawing/2014/main" id="{536C05C7-6E15-43E8-83B6-252DC90FA1F0}"/>
              </a:ext>
            </a:extLst>
          </p:cNvPr>
          <p:cNvSpPr>
            <a:spLocks noGrp="1"/>
          </p:cNvSpPr>
          <p:nvPr>
            <p:ph idx="1"/>
          </p:nvPr>
        </p:nvSpPr>
        <p:spPr/>
        <p:txBody>
          <a:bodyPr/>
          <a:lstStyle/>
          <a:p>
            <a:pPr>
              <a:lnSpc>
                <a:spcPct val="100000"/>
              </a:lnSpc>
            </a:pPr>
            <a:r>
              <a:rPr lang="en-US" b="0" dirty="0"/>
              <a:t>How can all this data possibly be provided every 2 weeks? Fortunately, DevOps pipelines embrace automation. Likewise, to provide timely data to developers and ISSOs, security must also embrace automation within the pipeline. The following figure illustrates the tests to be called by the pipeline to generate this security data automatically…</a:t>
            </a:r>
          </a:p>
        </p:txBody>
      </p:sp>
    </p:spTree>
    <p:extLst>
      <p:ext uri="{BB962C8B-B14F-4D97-AF65-F5344CB8AC3E}">
        <p14:creationId xmlns:p14="http://schemas.microsoft.com/office/powerpoint/2010/main" val="88669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74CD-F81C-4816-ACEC-F3E00F01DCC5}"/>
              </a:ext>
            </a:extLst>
          </p:cNvPr>
          <p:cNvSpPr>
            <a:spLocks noGrp="1"/>
          </p:cNvSpPr>
          <p:nvPr>
            <p:ph type="title"/>
          </p:nvPr>
        </p:nvSpPr>
        <p:spPr>
          <a:xfrm>
            <a:off x="238142" y="148607"/>
            <a:ext cx="11671669" cy="552091"/>
          </a:xfrm>
        </p:spPr>
        <p:txBody>
          <a:bodyPr vert="horz" lIns="91440" tIns="45720" rIns="91440" bIns="45720" rtlCol="0" anchor="ctr">
            <a:noAutofit/>
          </a:bodyPr>
          <a:lstStyle/>
          <a:p>
            <a:r>
              <a:rPr lang="en-US" u="sng" dirty="0"/>
              <a:t>Automated</a:t>
            </a:r>
            <a:r>
              <a:rPr lang="en-US" dirty="0"/>
              <a:t> Security Data needed from the DevOps Pipeline</a:t>
            </a:r>
            <a:endParaRPr lang="en-US" b="1" dirty="0">
              <a:latin typeface="+mn-lt"/>
              <a:cs typeface="Aharoni" panose="02010803020104030203" pitchFamily="2" charset="-79"/>
            </a:endParaRPr>
          </a:p>
        </p:txBody>
      </p:sp>
      <p:sp>
        <p:nvSpPr>
          <p:cNvPr id="7" name="Rectangle 6">
            <a:extLst>
              <a:ext uri="{FF2B5EF4-FFF2-40B4-BE49-F238E27FC236}">
                <a16:creationId xmlns:a16="http://schemas.microsoft.com/office/drawing/2014/main" id="{B3FF3136-239C-447A-B894-9B54A7BA804B}"/>
              </a:ext>
            </a:extLst>
          </p:cNvPr>
          <p:cNvSpPr/>
          <p:nvPr/>
        </p:nvSpPr>
        <p:spPr>
          <a:xfrm>
            <a:off x="1053552" y="660498"/>
            <a:ext cx="9808066" cy="584775"/>
          </a:xfrm>
          <a:prstGeom prst="rect">
            <a:avLst/>
          </a:prstGeom>
        </p:spPr>
        <p:txBody>
          <a:bodyPr vert="horz" lIns="91440" tIns="45720" rIns="91440" bIns="45720" rtlCol="0">
            <a:normAutofit fontScale="62500" lnSpcReduction="20000"/>
          </a:bodyPr>
          <a:lstStyle/>
          <a:p>
            <a:pPr>
              <a:spcBef>
                <a:spcPct val="20000"/>
              </a:spcBef>
            </a:pPr>
            <a:r>
              <a:rPr lang="en-US" sz="3200" b="1" i="1" dirty="0">
                <a:solidFill>
                  <a:srgbClr val="0066CC"/>
                </a:solidFill>
                <a:latin typeface="Calibri" panose="020F0502020204030204" pitchFamily="34" charset="0"/>
              </a:rPr>
              <a:t>What security data do the ISSO and developer need to make their sprint go-live decision?</a:t>
            </a:r>
          </a:p>
        </p:txBody>
      </p:sp>
      <p:grpSp>
        <p:nvGrpSpPr>
          <p:cNvPr id="14" name="Group 13">
            <a:extLst>
              <a:ext uri="{FF2B5EF4-FFF2-40B4-BE49-F238E27FC236}">
                <a16:creationId xmlns:a16="http://schemas.microsoft.com/office/drawing/2014/main" id="{865D4D89-FF16-4D4E-BF93-9607CD0940F0}"/>
              </a:ext>
            </a:extLst>
          </p:cNvPr>
          <p:cNvGrpSpPr/>
          <p:nvPr/>
        </p:nvGrpSpPr>
        <p:grpSpPr>
          <a:xfrm>
            <a:off x="71120" y="981232"/>
            <a:ext cx="11973778" cy="5555688"/>
            <a:chOff x="71120" y="981232"/>
            <a:chExt cx="11973778" cy="5555688"/>
          </a:xfrm>
        </p:grpSpPr>
        <p:sp>
          <p:nvSpPr>
            <p:cNvPr id="28" name="Rectangle 27">
              <a:extLst>
                <a:ext uri="{FF2B5EF4-FFF2-40B4-BE49-F238E27FC236}">
                  <a16:creationId xmlns:a16="http://schemas.microsoft.com/office/drawing/2014/main" id="{EC312785-CEEA-4E2D-9DC6-9DE59D8BE112}"/>
                </a:ext>
              </a:extLst>
            </p:cNvPr>
            <p:cNvSpPr/>
            <p:nvPr/>
          </p:nvSpPr>
          <p:spPr>
            <a:xfrm>
              <a:off x="71120" y="981232"/>
              <a:ext cx="11973778" cy="5555688"/>
            </a:xfrm>
            <a:prstGeom prst="rect">
              <a:avLst/>
            </a:prstGeom>
            <a:solidFill>
              <a:schemeClr val="bg1"/>
            </a:solid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189EE8A-A834-4023-9C59-C3856C32D022}"/>
                </a:ext>
              </a:extLst>
            </p:cNvPr>
            <p:cNvSpPr/>
            <p:nvPr/>
          </p:nvSpPr>
          <p:spPr>
            <a:xfrm>
              <a:off x="207662" y="1542200"/>
              <a:ext cx="5767690" cy="801520"/>
            </a:xfrm>
            <a:prstGeom prst="rect">
              <a:avLst/>
            </a:prstGeom>
            <a:solidFill>
              <a:schemeClr val="accent2">
                <a:lumMod val="40000"/>
                <a:lumOff val="6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ectangle 32">
              <a:extLst>
                <a:ext uri="{FF2B5EF4-FFF2-40B4-BE49-F238E27FC236}">
                  <a16:creationId xmlns:a16="http://schemas.microsoft.com/office/drawing/2014/main" id="{68BB2DDC-23A2-435B-85A2-BB585B233F65}"/>
                </a:ext>
              </a:extLst>
            </p:cNvPr>
            <p:cNvSpPr/>
            <p:nvPr/>
          </p:nvSpPr>
          <p:spPr>
            <a:xfrm>
              <a:off x="975872" y="2332490"/>
              <a:ext cx="4999480" cy="2780754"/>
            </a:xfrm>
            <a:prstGeom prst="rect">
              <a:avLst/>
            </a:prstGeom>
            <a:solidFill>
              <a:schemeClr val="accent2">
                <a:lumMod val="40000"/>
                <a:lumOff val="6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ube 2">
              <a:extLst>
                <a:ext uri="{FF2B5EF4-FFF2-40B4-BE49-F238E27FC236}">
                  <a16:creationId xmlns:a16="http://schemas.microsoft.com/office/drawing/2014/main" id="{1AB89B1F-E369-4E26-AE02-587C45D57765}"/>
                </a:ext>
              </a:extLst>
            </p:cNvPr>
            <p:cNvSpPr/>
            <p:nvPr/>
          </p:nvSpPr>
          <p:spPr>
            <a:xfrm>
              <a:off x="1003424" y="4812179"/>
              <a:ext cx="1828800" cy="365760"/>
            </a:xfrm>
            <a:prstGeom prst="cube">
              <a:avLst/>
            </a:prstGeom>
            <a:gradFill>
              <a:gsLst>
                <a:gs pos="0">
                  <a:schemeClr val="accent1">
                    <a:lumMod val="110000"/>
                    <a:satMod val="105000"/>
                    <a:tint val="67000"/>
                  </a:schemeClr>
                </a:gs>
                <a:gs pos="31000">
                  <a:schemeClr val="accent1">
                    <a:lumMod val="105000"/>
                    <a:satMod val="103000"/>
                    <a:tint val="73000"/>
                  </a:schemeClr>
                </a:gs>
                <a:gs pos="100000">
                  <a:schemeClr val="accent1">
                    <a:lumMod val="105000"/>
                    <a:satMod val="109000"/>
                    <a:tint val="81000"/>
                  </a:schemeClr>
                </a:gs>
              </a:gsLst>
            </a:gradFill>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chemeClr val="bg1"/>
                  </a:solidFill>
                </a:rPr>
                <a:t>Cloud Services</a:t>
              </a:r>
            </a:p>
          </p:txBody>
        </p:sp>
        <p:sp>
          <p:nvSpPr>
            <p:cNvPr id="53" name="Cube 52">
              <a:extLst>
                <a:ext uri="{FF2B5EF4-FFF2-40B4-BE49-F238E27FC236}">
                  <a16:creationId xmlns:a16="http://schemas.microsoft.com/office/drawing/2014/main" id="{B3A08175-D7A3-48BD-A0C2-1FF407C94CC6}"/>
                </a:ext>
              </a:extLst>
            </p:cNvPr>
            <p:cNvSpPr/>
            <p:nvPr/>
          </p:nvSpPr>
          <p:spPr>
            <a:xfrm>
              <a:off x="1003424" y="4371785"/>
              <a:ext cx="1828800" cy="365760"/>
            </a:xfrm>
            <a:prstGeom prst="cube">
              <a:avLst/>
            </a:prstGeom>
            <a:gradFill>
              <a:gsLst>
                <a:gs pos="0">
                  <a:schemeClr val="accent1">
                    <a:lumMod val="110000"/>
                    <a:satMod val="105000"/>
                    <a:tint val="67000"/>
                  </a:schemeClr>
                </a:gs>
                <a:gs pos="31000">
                  <a:schemeClr val="accent1">
                    <a:lumMod val="105000"/>
                    <a:satMod val="103000"/>
                    <a:tint val="73000"/>
                  </a:schemeClr>
                </a:gs>
                <a:gs pos="100000">
                  <a:schemeClr val="accent1">
                    <a:lumMod val="105000"/>
                    <a:satMod val="109000"/>
                    <a:tint val="81000"/>
                  </a:schemeClr>
                </a:gs>
              </a:gsLst>
            </a:gradFill>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chemeClr val="bg1"/>
                  </a:solidFill>
                </a:rPr>
                <a:t>Network Components</a:t>
              </a:r>
            </a:p>
          </p:txBody>
        </p:sp>
        <p:sp>
          <p:nvSpPr>
            <p:cNvPr id="54" name="Cube 53">
              <a:extLst>
                <a:ext uri="{FF2B5EF4-FFF2-40B4-BE49-F238E27FC236}">
                  <a16:creationId xmlns:a16="http://schemas.microsoft.com/office/drawing/2014/main" id="{1AE6816E-E280-415E-BA95-AEF8E3B38B22}"/>
                </a:ext>
              </a:extLst>
            </p:cNvPr>
            <p:cNvSpPr/>
            <p:nvPr/>
          </p:nvSpPr>
          <p:spPr>
            <a:xfrm>
              <a:off x="1003424" y="3931392"/>
              <a:ext cx="1828800" cy="365760"/>
            </a:xfrm>
            <a:prstGeom prst="cube">
              <a:avLst/>
            </a:prstGeom>
            <a:gradFill>
              <a:gsLst>
                <a:gs pos="0">
                  <a:schemeClr val="accent1">
                    <a:lumMod val="110000"/>
                    <a:satMod val="105000"/>
                    <a:tint val="67000"/>
                  </a:schemeClr>
                </a:gs>
                <a:gs pos="31000">
                  <a:schemeClr val="accent1">
                    <a:lumMod val="105000"/>
                    <a:satMod val="103000"/>
                    <a:tint val="73000"/>
                  </a:schemeClr>
                </a:gs>
                <a:gs pos="100000">
                  <a:schemeClr val="accent1">
                    <a:lumMod val="105000"/>
                    <a:satMod val="109000"/>
                    <a:tint val="81000"/>
                  </a:schemeClr>
                </a:gs>
              </a:gsLst>
            </a:gradFill>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chemeClr val="bg1"/>
                  </a:solidFill>
                </a:rPr>
                <a:t>Operating Systems</a:t>
              </a:r>
            </a:p>
          </p:txBody>
        </p:sp>
        <p:sp>
          <p:nvSpPr>
            <p:cNvPr id="21" name="Cube 20">
              <a:extLst>
                <a:ext uri="{FF2B5EF4-FFF2-40B4-BE49-F238E27FC236}">
                  <a16:creationId xmlns:a16="http://schemas.microsoft.com/office/drawing/2014/main" id="{091341F1-8623-4CB8-9A8A-624EA7ECB05E}"/>
                </a:ext>
              </a:extLst>
            </p:cNvPr>
            <p:cNvSpPr/>
            <p:nvPr/>
          </p:nvSpPr>
          <p:spPr>
            <a:xfrm>
              <a:off x="1003424" y="3490999"/>
              <a:ext cx="1828800" cy="365760"/>
            </a:xfrm>
            <a:prstGeom prst="cube">
              <a:avLst/>
            </a:prstGeom>
            <a:gradFill>
              <a:gsLst>
                <a:gs pos="0">
                  <a:schemeClr val="accent1">
                    <a:lumMod val="110000"/>
                    <a:satMod val="105000"/>
                    <a:tint val="67000"/>
                  </a:schemeClr>
                </a:gs>
                <a:gs pos="31000">
                  <a:schemeClr val="accent1">
                    <a:lumMod val="105000"/>
                    <a:satMod val="103000"/>
                    <a:tint val="73000"/>
                  </a:schemeClr>
                </a:gs>
                <a:gs pos="100000">
                  <a:schemeClr val="accent1">
                    <a:lumMod val="105000"/>
                    <a:satMod val="109000"/>
                    <a:tint val="81000"/>
                  </a:schemeClr>
                </a:gs>
              </a:gsLst>
            </a:gradFill>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chemeClr val="bg1"/>
                  </a:solidFill>
                </a:rPr>
                <a:t>Containers</a:t>
              </a:r>
            </a:p>
          </p:txBody>
        </p:sp>
        <p:sp>
          <p:nvSpPr>
            <p:cNvPr id="56" name="Cube 55">
              <a:extLst>
                <a:ext uri="{FF2B5EF4-FFF2-40B4-BE49-F238E27FC236}">
                  <a16:creationId xmlns:a16="http://schemas.microsoft.com/office/drawing/2014/main" id="{D74B7EC3-BC38-4BF4-9A22-7F3B69FA8883}"/>
                </a:ext>
              </a:extLst>
            </p:cNvPr>
            <p:cNvSpPr/>
            <p:nvPr/>
          </p:nvSpPr>
          <p:spPr>
            <a:xfrm>
              <a:off x="1003424" y="3050606"/>
              <a:ext cx="1828800" cy="365760"/>
            </a:xfrm>
            <a:prstGeom prst="cube">
              <a:avLst/>
            </a:prstGeom>
            <a:gradFill>
              <a:gsLst>
                <a:gs pos="0">
                  <a:schemeClr val="accent1">
                    <a:lumMod val="110000"/>
                    <a:satMod val="105000"/>
                    <a:tint val="67000"/>
                  </a:schemeClr>
                </a:gs>
                <a:gs pos="31000">
                  <a:schemeClr val="accent1">
                    <a:lumMod val="105000"/>
                    <a:satMod val="103000"/>
                    <a:tint val="73000"/>
                  </a:schemeClr>
                </a:gs>
                <a:gs pos="100000">
                  <a:schemeClr val="accent1">
                    <a:lumMod val="105000"/>
                    <a:satMod val="109000"/>
                    <a:tint val="81000"/>
                  </a:schemeClr>
                </a:gs>
              </a:gsLst>
            </a:gradFill>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chemeClr val="bg1"/>
                  </a:solidFill>
                </a:rPr>
                <a:t>Database</a:t>
              </a:r>
            </a:p>
          </p:txBody>
        </p:sp>
        <p:sp>
          <p:nvSpPr>
            <p:cNvPr id="19" name="Cube 18">
              <a:extLst>
                <a:ext uri="{FF2B5EF4-FFF2-40B4-BE49-F238E27FC236}">
                  <a16:creationId xmlns:a16="http://schemas.microsoft.com/office/drawing/2014/main" id="{7BB95A09-41AD-49DA-BF5D-EB84200C3D08}"/>
                </a:ext>
              </a:extLst>
            </p:cNvPr>
            <p:cNvSpPr/>
            <p:nvPr/>
          </p:nvSpPr>
          <p:spPr>
            <a:xfrm>
              <a:off x="1003424" y="2610213"/>
              <a:ext cx="1828800" cy="365760"/>
            </a:xfrm>
            <a:prstGeom prst="cube">
              <a:avLst/>
            </a:prstGeom>
            <a:gradFill>
              <a:gsLst>
                <a:gs pos="0">
                  <a:schemeClr val="accent1">
                    <a:lumMod val="110000"/>
                    <a:satMod val="105000"/>
                    <a:tint val="67000"/>
                  </a:schemeClr>
                </a:gs>
                <a:gs pos="31000">
                  <a:schemeClr val="accent1">
                    <a:lumMod val="105000"/>
                    <a:satMod val="103000"/>
                    <a:tint val="73000"/>
                  </a:schemeClr>
                </a:gs>
                <a:gs pos="100000">
                  <a:schemeClr val="accent1">
                    <a:lumMod val="105000"/>
                    <a:satMod val="109000"/>
                    <a:tint val="81000"/>
                  </a:schemeClr>
                </a:gs>
              </a:gsLst>
            </a:gradFill>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chemeClr val="bg1"/>
                  </a:solidFill>
                </a:rPr>
                <a:t>Application Server</a:t>
              </a:r>
            </a:p>
          </p:txBody>
        </p:sp>
        <p:sp>
          <p:nvSpPr>
            <p:cNvPr id="20" name="Cube 19">
              <a:extLst>
                <a:ext uri="{FF2B5EF4-FFF2-40B4-BE49-F238E27FC236}">
                  <a16:creationId xmlns:a16="http://schemas.microsoft.com/office/drawing/2014/main" id="{7E32ECBB-AC9C-40C4-BEC0-945469728FFB}"/>
                </a:ext>
              </a:extLst>
            </p:cNvPr>
            <p:cNvSpPr/>
            <p:nvPr/>
          </p:nvSpPr>
          <p:spPr>
            <a:xfrm>
              <a:off x="1003424" y="2160676"/>
              <a:ext cx="1828800" cy="365760"/>
            </a:xfrm>
            <a:prstGeom prst="cube">
              <a:avLst/>
            </a:prstGeom>
            <a:gradFill>
              <a:gsLst>
                <a:gs pos="0">
                  <a:schemeClr val="accent1">
                    <a:lumMod val="110000"/>
                    <a:satMod val="105000"/>
                    <a:tint val="67000"/>
                  </a:schemeClr>
                </a:gs>
                <a:gs pos="31000">
                  <a:schemeClr val="accent1">
                    <a:lumMod val="105000"/>
                    <a:satMod val="103000"/>
                    <a:tint val="73000"/>
                  </a:schemeClr>
                </a:gs>
                <a:gs pos="100000">
                  <a:schemeClr val="accent1">
                    <a:lumMod val="105000"/>
                    <a:satMod val="109000"/>
                    <a:tint val="81000"/>
                  </a:schemeClr>
                </a:gs>
              </a:gsLst>
            </a:gradFill>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chemeClr val="bg1"/>
                  </a:solidFill>
                </a:rPr>
                <a:t>Web Server</a:t>
              </a:r>
            </a:p>
          </p:txBody>
        </p:sp>
        <p:sp>
          <p:nvSpPr>
            <p:cNvPr id="10" name="Rectangle 9">
              <a:extLst>
                <a:ext uri="{FF2B5EF4-FFF2-40B4-BE49-F238E27FC236}">
                  <a16:creationId xmlns:a16="http://schemas.microsoft.com/office/drawing/2014/main" id="{AF0562C2-2A8E-435F-B0D2-45DA411C4E83}"/>
                </a:ext>
              </a:extLst>
            </p:cNvPr>
            <p:cNvSpPr/>
            <p:nvPr/>
          </p:nvSpPr>
          <p:spPr>
            <a:xfrm>
              <a:off x="2873498" y="1655013"/>
              <a:ext cx="3133291" cy="584775"/>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marL="461963"/>
              <a:r>
                <a:rPr lang="en-US" sz="1600" b="1" dirty="0">
                  <a:solidFill>
                    <a:srgbClr val="0066CC"/>
                  </a:solidFill>
                </a:rPr>
                <a:t>Static and Dynamic </a:t>
              </a:r>
              <a:br>
                <a:rPr lang="en-US" sz="1600" b="1" dirty="0">
                  <a:solidFill>
                    <a:srgbClr val="0066CC"/>
                  </a:solidFill>
                </a:rPr>
              </a:br>
              <a:r>
                <a:rPr lang="en-US" sz="1600" b="1" dirty="0">
                  <a:solidFill>
                    <a:srgbClr val="0066CC"/>
                  </a:solidFill>
                </a:rPr>
                <a:t>Code Analysis </a:t>
              </a:r>
            </a:p>
          </p:txBody>
        </p:sp>
        <p:sp>
          <p:nvSpPr>
            <p:cNvPr id="12" name="Rectangle 11">
              <a:extLst>
                <a:ext uri="{FF2B5EF4-FFF2-40B4-BE49-F238E27FC236}">
                  <a16:creationId xmlns:a16="http://schemas.microsoft.com/office/drawing/2014/main" id="{5E4AA6F1-C0C6-48F4-B9A8-78F8AF6E527D}"/>
                </a:ext>
              </a:extLst>
            </p:cNvPr>
            <p:cNvSpPr/>
            <p:nvPr/>
          </p:nvSpPr>
          <p:spPr>
            <a:xfrm>
              <a:off x="2873497" y="3436173"/>
              <a:ext cx="3133291" cy="548640"/>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marL="461963"/>
              <a:r>
                <a:rPr lang="en-US" sz="1600" b="1" dirty="0">
                  <a:solidFill>
                    <a:srgbClr val="0066CC"/>
                  </a:solidFill>
                  <a:latin typeface="Calibri" panose="020F0502020204030204" pitchFamily="34" charset="0"/>
                  <a:ea typeface="Times New Roman" panose="02020603050405020304" pitchFamily="18" charset="0"/>
                </a:rPr>
                <a:t>Vulnerability Scanning </a:t>
              </a:r>
              <a:br>
                <a:rPr lang="en-US" sz="1600" b="1" dirty="0">
                  <a:solidFill>
                    <a:srgbClr val="0066CC"/>
                  </a:solidFill>
                  <a:latin typeface="Calibri" panose="020F0502020204030204" pitchFamily="34" charset="0"/>
                  <a:ea typeface="Times New Roman" panose="02020603050405020304" pitchFamily="18" charset="0"/>
                </a:rPr>
              </a:br>
              <a:r>
                <a:rPr lang="en-US" sz="1400" b="1" dirty="0">
                  <a:solidFill>
                    <a:srgbClr val="0066CC"/>
                  </a:solidFill>
                  <a:latin typeface="Calibri" panose="020F0502020204030204" pitchFamily="34" charset="0"/>
                  <a:ea typeface="Times New Roman" panose="02020603050405020304" pitchFamily="18" charset="0"/>
                </a:rPr>
                <a:t>(up-to-date packages/patches)</a:t>
              </a:r>
              <a:endParaRPr lang="en-US" sz="1600" b="1" dirty="0">
                <a:solidFill>
                  <a:srgbClr val="0066CC"/>
                </a:solidFill>
              </a:endParaRPr>
            </a:p>
          </p:txBody>
        </p:sp>
        <p:sp>
          <p:nvSpPr>
            <p:cNvPr id="13" name="Rectangle 12">
              <a:extLst>
                <a:ext uri="{FF2B5EF4-FFF2-40B4-BE49-F238E27FC236}">
                  <a16:creationId xmlns:a16="http://schemas.microsoft.com/office/drawing/2014/main" id="{9064008D-F031-45FA-BAD3-9D3A6BB4E7DB}"/>
                </a:ext>
              </a:extLst>
            </p:cNvPr>
            <p:cNvSpPr/>
            <p:nvPr/>
          </p:nvSpPr>
          <p:spPr>
            <a:xfrm>
              <a:off x="2873497" y="2578329"/>
              <a:ext cx="3133291" cy="548640"/>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marL="461963"/>
              <a:r>
                <a:rPr lang="en-US" sz="1600" b="1" dirty="0">
                  <a:solidFill>
                    <a:srgbClr val="0066CC"/>
                  </a:solidFill>
                  <a:latin typeface="Calibri" panose="020F0502020204030204" pitchFamily="34" charset="0"/>
                  <a:ea typeface="Times New Roman" panose="02020603050405020304" pitchFamily="18" charset="0"/>
                </a:rPr>
                <a:t>Least </a:t>
              </a:r>
              <a:r>
                <a:rPr lang="en-US" sz="1600" b="1" dirty="0">
                  <a:solidFill>
                    <a:srgbClr val="0066CC"/>
                  </a:solidFill>
                </a:rPr>
                <a:t>Functionality</a:t>
              </a:r>
              <a:r>
                <a:rPr lang="en-US" sz="1600" b="1" dirty="0">
                  <a:solidFill>
                    <a:srgbClr val="0066CC"/>
                  </a:solidFill>
                  <a:latin typeface="Calibri" panose="020F0502020204030204" pitchFamily="34" charset="0"/>
                  <a:ea typeface="Times New Roman" panose="02020603050405020304" pitchFamily="18" charset="0"/>
                </a:rPr>
                <a:t> Checks </a:t>
              </a:r>
              <a:br>
                <a:rPr lang="en-US" sz="1600" b="1" dirty="0">
                  <a:solidFill>
                    <a:srgbClr val="0066CC"/>
                  </a:solidFill>
                  <a:latin typeface="Calibri" panose="020F0502020204030204" pitchFamily="34" charset="0"/>
                  <a:ea typeface="Times New Roman" panose="02020603050405020304" pitchFamily="18" charset="0"/>
                </a:rPr>
              </a:br>
              <a:r>
                <a:rPr lang="en-US" sz="1400" b="1" dirty="0">
                  <a:solidFill>
                    <a:srgbClr val="0066CC"/>
                  </a:solidFill>
                  <a:latin typeface="Calibri" panose="020F0502020204030204" pitchFamily="34" charset="0"/>
                  <a:ea typeface="Times New Roman" panose="02020603050405020304" pitchFamily="18" charset="0"/>
                </a:rPr>
                <a:t>(no extra services or ports)</a:t>
              </a:r>
              <a:endParaRPr lang="en-US" sz="1600" b="1" dirty="0">
                <a:solidFill>
                  <a:srgbClr val="0066CC"/>
                </a:solidFill>
              </a:endParaRPr>
            </a:p>
          </p:txBody>
        </p:sp>
        <p:sp>
          <p:nvSpPr>
            <p:cNvPr id="34" name="Rectangle 33">
              <a:extLst>
                <a:ext uri="{FF2B5EF4-FFF2-40B4-BE49-F238E27FC236}">
                  <a16:creationId xmlns:a16="http://schemas.microsoft.com/office/drawing/2014/main" id="{0CF094B1-6DA5-4E51-8D27-0B9563881616}"/>
                </a:ext>
              </a:extLst>
            </p:cNvPr>
            <p:cNvSpPr/>
            <p:nvPr/>
          </p:nvSpPr>
          <p:spPr>
            <a:xfrm>
              <a:off x="6587716" y="1607792"/>
              <a:ext cx="980969" cy="3507131"/>
            </a:xfrm>
            <a:prstGeom prst="rect">
              <a:avLst/>
            </a:prstGeom>
            <a:solidFill>
              <a:schemeClr val="accent2">
                <a:lumMod val="40000"/>
                <a:lumOff val="60000"/>
              </a:schemeClr>
            </a:solidFill>
            <a:ln>
              <a:solidFill>
                <a:srgbClr val="0066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ectangle 29">
              <a:extLst>
                <a:ext uri="{FF2B5EF4-FFF2-40B4-BE49-F238E27FC236}">
                  <a16:creationId xmlns:a16="http://schemas.microsoft.com/office/drawing/2014/main" id="{669D70E6-36FE-4B64-B177-B925C44682D1}"/>
                </a:ext>
              </a:extLst>
            </p:cNvPr>
            <p:cNvSpPr/>
            <p:nvPr/>
          </p:nvSpPr>
          <p:spPr>
            <a:xfrm>
              <a:off x="6652594" y="1899232"/>
              <a:ext cx="858859" cy="1600438"/>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algn="ctr"/>
              <a:r>
                <a:rPr lang="en-US" sz="1400" b="1" dirty="0">
                  <a:solidFill>
                    <a:srgbClr val="0066CC"/>
                  </a:solidFill>
                  <a:latin typeface="Calibri" panose="020F0502020204030204" pitchFamily="34" charset="0"/>
                </a:rPr>
                <a:t>SecurityData</a:t>
              </a:r>
            </a:p>
            <a:p>
              <a:pPr algn="ctr"/>
              <a:r>
                <a:rPr lang="en-US" sz="1400" b="1" dirty="0">
                  <a:solidFill>
                    <a:srgbClr val="0066CC"/>
                  </a:solidFill>
                  <a:latin typeface="Calibri" panose="020F0502020204030204" pitchFamily="34" charset="0"/>
                </a:rPr>
                <a:t>Mapped </a:t>
              </a:r>
            </a:p>
            <a:p>
              <a:pPr algn="ctr"/>
              <a:r>
                <a:rPr lang="en-US" sz="1400" b="1" dirty="0">
                  <a:solidFill>
                    <a:srgbClr val="0066CC"/>
                  </a:solidFill>
                  <a:latin typeface="Calibri" panose="020F0502020204030204" pitchFamily="34" charset="0"/>
                </a:rPr>
                <a:t>to </a:t>
              </a:r>
            </a:p>
            <a:p>
              <a:pPr algn="ctr"/>
              <a:r>
                <a:rPr lang="en-US" sz="1400" b="1" dirty="0">
                  <a:solidFill>
                    <a:srgbClr val="0066CC"/>
                  </a:solidFill>
                  <a:latin typeface="Calibri" panose="020F0502020204030204" pitchFamily="34" charset="0"/>
                </a:rPr>
                <a:t>NIST SP </a:t>
              </a:r>
            </a:p>
            <a:p>
              <a:pPr algn="ctr"/>
              <a:r>
                <a:rPr lang="en-US" sz="1400" b="1" dirty="0">
                  <a:solidFill>
                    <a:srgbClr val="0066CC"/>
                  </a:solidFill>
                  <a:latin typeface="Calibri" panose="020F0502020204030204" pitchFamily="34" charset="0"/>
                </a:rPr>
                <a:t>800-53 </a:t>
              </a:r>
            </a:p>
            <a:p>
              <a:pPr algn="ctr"/>
              <a:r>
                <a:rPr lang="en-US" sz="1400" b="1" dirty="0">
                  <a:solidFill>
                    <a:srgbClr val="0066CC"/>
                  </a:solidFill>
                  <a:latin typeface="Calibri" panose="020F0502020204030204" pitchFamily="34" charset="0"/>
                </a:rPr>
                <a:t>Controls</a:t>
              </a:r>
            </a:p>
          </p:txBody>
        </p:sp>
        <p:sp>
          <p:nvSpPr>
            <p:cNvPr id="46" name="Arrow: Right 45">
              <a:extLst>
                <a:ext uri="{FF2B5EF4-FFF2-40B4-BE49-F238E27FC236}">
                  <a16:creationId xmlns:a16="http://schemas.microsoft.com/office/drawing/2014/main" id="{B0C22A34-760B-4D6F-89D7-9372E7CDEFAA}"/>
                </a:ext>
              </a:extLst>
            </p:cNvPr>
            <p:cNvSpPr/>
            <p:nvPr/>
          </p:nvSpPr>
          <p:spPr>
            <a:xfrm rot="16200000">
              <a:off x="6829861" y="4931363"/>
              <a:ext cx="472239" cy="578283"/>
            </a:xfrm>
            <a:prstGeom prst="rightArrow">
              <a:avLst>
                <a:gd name="adj1" fmla="val 50000"/>
                <a:gd name="adj2" fmla="val 6473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89A5435D-85B0-44A7-839E-688DEEC321E3}"/>
                </a:ext>
              </a:extLst>
            </p:cNvPr>
            <p:cNvSpPr/>
            <p:nvPr/>
          </p:nvSpPr>
          <p:spPr>
            <a:xfrm>
              <a:off x="6099971" y="2896828"/>
              <a:ext cx="472239" cy="1126449"/>
            </a:xfrm>
            <a:prstGeom prst="rightArrow">
              <a:avLst>
                <a:gd name="adj1" fmla="val 50000"/>
                <a:gd name="adj2" fmla="val 4126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eft Brace 4">
              <a:extLst>
                <a:ext uri="{FF2B5EF4-FFF2-40B4-BE49-F238E27FC236}">
                  <a16:creationId xmlns:a16="http://schemas.microsoft.com/office/drawing/2014/main" id="{5E966EDB-FF26-45D9-A268-7F5E3098AD5F}"/>
                </a:ext>
              </a:extLst>
            </p:cNvPr>
            <p:cNvSpPr/>
            <p:nvPr/>
          </p:nvSpPr>
          <p:spPr>
            <a:xfrm rot="16200000">
              <a:off x="5196026" y="-3710028"/>
              <a:ext cx="284066" cy="10196688"/>
            </a:xfrm>
            <a:prstGeom prst="leftBrace">
              <a:avLst>
                <a:gd name="adj1" fmla="val 8333"/>
                <a:gd name="adj2" fmla="val 4989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184F-A612-42ED-9B39-25F8492EE134}"/>
                </a:ext>
              </a:extLst>
            </p:cNvPr>
            <p:cNvSpPr/>
            <p:nvPr/>
          </p:nvSpPr>
          <p:spPr>
            <a:xfrm>
              <a:off x="2873497" y="4294017"/>
              <a:ext cx="3133291" cy="548640"/>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marL="461963"/>
              <a:r>
                <a:rPr lang="en-US" sz="1600" b="1" dirty="0">
                  <a:solidFill>
                    <a:srgbClr val="0066CC"/>
                  </a:solidFill>
                  <a:latin typeface="Calibri" panose="020F0502020204030204" pitchFamily="34" charset="0"/>
                  <a:ea typeface="Times New Roman" panose="02020603050405020304" pitchFamily="18" charset="0"/>
                </a:rPr>
                <a:t>Secure Configuration Settings</a:t>
              </a:r>
              <a:br>
                <a:rPr lang="en-US" sz="1600" b="1" dirty="0">
                  <a:solidFill>
                    <a:srgbClr val="0066CC"/>
                  </a:solidFill>
                  <a:latin typeface="Calibri" panose="020F0502020204030204" pitchFamily="34" charset="0"/>
                  <a:ea typeface="Times New Roman" panose="02020603050405020304" pitchFamily="18" charset="0"/>
                </a:rPr>
              </a:br>
              <a:r>
                <a:rPr lang="en-US" sz="1400" b="1" dirty="0">
                  <a:solidFill>
                    <a:srgbClr val="0066CC"/>
                  </a:solidFill>
                  <a:latin typeface="Calibri" panose="020F0502020204030204" pitchFamily="34" charset="0"/>
                  <a:ea typeface="Times New Roman" panose="02020603050405020304" pitchFamily="18" charset="0"/>
                </a:rPr>
                <a:t>(e.g., STIG, CIS benchmarks)</a:t>
              </a:r>
              <a:endParaRPr lang="en-US" sz="1600" b="1" dirty="0">
                <a:solidFill>
                  <a:srgbClr val="0066CC"/>
                </a:solidFill>
              </a:endParaRPr>
            </a:p>
          </p:txBody>
        </p:sp>
        <p:sp>
          <p:nvSpPr>
            <p:cNvPr id="42" name="Rectangle 41">
              <a:extLst>
                <a:ext uri="{FF2B5EF4-FFF2-40B4-BE49-F238E27FC236}">
                  <a16:creationId xmlns:a16="http://schemas.microsoft.com/office/drawing/2014/main" id="{11A33511-1951-4239-A388-F1B6E6AF4909}"/>
                </a:ext>
              </a:extLst>
            </p:cNvPr>
            <p:cNvSpPr/>
            <p:nvPr/>
          </p:nvSpPr>
          <p:spPr>
            <a:xfrm>
              <a:off x="172106" y="1110887"/>
              <a:ext cx="10325259" cy="371329"/>
            </a:xfrm>
            <a:prstGeom prst="rect">
              <a:avLst/>
            </a:prstGeom>
          </p:spPr>
          <p:txBody>
            <a:bodyPr vert="horz" lIns="91440" tIns="45720" rIns="91440" bIns="45720" rtlCol="0">
              <a:normAutofit fontScale="77500" lnSpcReduction="20000"/>
            </a:bodyPr>
            <a:lstStyle/>
            <a:p>
              <a:pPr algn="ctr">
                <a:spcBef>
                  <a:spcPct val="20000"/>
                </a:spcBef>
              </a:pPr>
              <a:r>
                <a:rPr lang="en-US" b="1" i="1" dirty="0">
                  <a:solidFill>
                    <a:srgbClr val="0066CC"/>
                  </a:solidFill>
                  <a:latin typeface="Calibri" panose="020F0502020204030204" pitchFamily="34" charset="0"/>
                </a:rPr>
                <a:t>Trusted, known tests, tailored to organizational requirements, results mapped NIST SP 800-53 controls, </a:t>
              </a:r>
              <a:r>
                <a:rPr lang="en-US" b="1" i="1" u="sng" dirty="0">
                  <a:solidFill>
                    <a:srgbClr val="0066CC"/>
                  </a:solidFill>
                  <a:latin typeface="Calibri" panose="020F0502020204030204" pitchFamily="34" charset="0"/>
                </a:rPr>
                <a:t>timely</a:t>
              </a:r>
              <a:r>
                <a:rPr lang="en-US" b="1" i="1" dirty="0">
                  <a:solidFill>
                    <a:srgbClr val="0066CC"/>
                  </a:solidFill>
                  <a:latin typeface="Calibri" panose="020F0502020204030204" pitchFamily="34" charset="0"/>
                </a:rPr>
                <a:t>: at </a:t>
              </a:r>
              <a:r>
                <a:rPr lang="en-US" b="1" i="1" u="sng" dirty="0">
                  <a:solidFill>
                    <a:srgbClr val="0066CC"/>
                  </a:solidFill>
                  <a:latin typeface="Calibri" panose="020F0502020204030204" pitchFamily="34" charset="0"/>
                </a:rPr>
                <a:t>each</a:t>
              </a:r>
              <a:r>
                <a:rPr lang="en-US" b="1" i="1" dirty="0">
                  <a:solidFill>
                    <a:srgbClr val="0066CC"/>
                  </a:solidFill>
                  <a:latin typeface="Calibri" panose="020F0502020204030204" pitchFamily="34" charset="0"/>
                </a:rPr>
                <a:t> code and build</a:t>
              </a:r>
            </a:p>
          </p:txBody>
        </p:sp>
        <p:sp>
          <p:nvSpPr>
            <p:cNvPr id="43" name="Rectangle 42">
              <a:extLst>
                <a:ext uri="{FF2B5EF4-FFF2-40B4-BE49-F238E27FC236}">
                  <a16:creationId xmlns:a16="http://schemas.microsoft.com/office/drawing/2014/main" id="{0ED22839-A40C-49F7-82DD-42015C43AD12}"/>
                </a:ext>
              </a:extLst>
            </p:cNvPr>
            <p:cNvSpPr/>
            <p:nvPr/>
          </p:nvSpPr>
          <p:spPr>
            <a:xfrm rot="16200000">
              <a:off x="4525882" y="3065954"/>
              <a:ext cx="3187644" cy="365760"/>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algn="ctr"/>
              <a:r>
                <a:rPr lang="en-US" sz="2400" b="1" dirty="0">
                  <a:solidFill>
                    <a:srgbClr val="0066CC"/>
                  </a:solidFill>
                </a:rPr>
                <a:t>SECURITY DATA</a:t>
              </a:r>
            </a:p>
          </p:txBody>
        </p:sp>
        <p:sp>
          <p:nvSpPr>
            <p:cNvPr id="52" name="Rectangle 51">
              <a:extLst>
                <a:ext uri="{FF2B5EF4-FFF2-40B4-BE49-F238E27FC236}">
                  <a16:creationId xmlns:a16="http://schemas.microsoft.com/office/drawing/2014/main" id="{75D7F38A-227D-40AD-A1AF-406464DE4D16}"/>
                </a:ext>
              </a:extLst>
            </p:cNvPr>
            <p:cNvSpPr/>
            <p:nvPr/>
          </p:nvSpPr>
          <p:spPr>
            <a:xfrm>
              <a:off x="6652594" y="3797241"/>
              <a:ext cx="858859" cy="1169551"/>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algn="ctr"/>
              <a:r>
                <a:rPr lang="en-US" sz="1400" b="1" dirty="0">
                  <a:solidFill>
                    <a:srgbClr val="0066CC"/>
                  </a:solidFill>
                  <a:latin typeface="Calibri" panose="020F0502020204030204" pitchFamily="34" charset="0"/>
                </a:rPr>
                <a:t>What changed based on Pipeline Logs</a:t>
              </a:r>
            </a:p>
          </p:txBody>
        </p:sp>
        <p:sp>
          <p:nvSpPr>
            <p:cNvPr id="9" name="Rectangle 8">
              <a:extLst>
                <a:ext uri="{FF2B5EF4-FFF2-40B4-BE49-F238E27FC236}">
                  <a16:creationId xmlns:a16="http://schemas.microsoft.com/office/drawing/2014/main" id="{5ABDAB03-2541-417A-BF10-989B4556713C}"/>
                </a:ext>
              </a:extLst>
            </p:cNvPr>
            <p:cNvSpPr/>
            <p:nvPr/>
          </p:nvSpPr>
          <p:spPr>
            <a:xfrm>
              <a:off x="140607" y="5444433"/>
              <a:ext cx="11634833" cy="102667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3ADADBAD-E607-47D3-99CD-B95400A05ED2}"/>
                </a:ext>
              </a:extLst>
            </p:cNvPr>
            <p:cNvSpPr/>
            <p:nvPr/>
          </p:nvSpPr>
          <p:spPr>
            <a:xfrm rot="16200000">
              <a:off x="1830002" y="5104053"/>
              <a:ext cx="387934" cy="578283"/>
            </a:xfrm>
            <a:prstGeom prst="rightArrow">
              <a:avLst>
                <a:gd name="adj1" fmla="val 50000"/>
                <a:gd name="adj2" fmla="val 6473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7" name="Arrow: Right 36">
              <a:extLst>
                <a:ext uri="{FF2B5EF4-FFF2-40B4-BE49-F238E27FC236}">
                  <a16:creationId xmlns:a16="http://schemas.microsoft.com/office/drawing/2014/main" id="{7723A1F6-4045-420B-A460-6C317BB7543F}"/>
                </a:ext>
              </a:extLst>
            </p:cNvPr>
            <p:cNvSpPr/>
            <p:nvPr/>
          </p:nvSpPr>
          <p:spPr>
            <a:xfrm rot="16200000">
              <a:off x="4340759" y="5061901"/>
              <a:ext cx="472239" cy="578283"/>
            </a:xfrm>
            <a:prstGeom prst="rightArrow">
              <a:avLst>
                <a:gd name="adj1" fmla="val 50000"/>
                <a:gd name="adj2" fmla="val 6473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Arrow: Chevron 47">
              <a:extLst>
                <a:ext uri="{FF2B5EF4-FFF2-40B4-BE49-F238E27FC236}">
                  <a16:creationId xmlns:a16="http://schemas.microsoft.com/office/drawing/2014/main" id="{8AE4A0EF-27A9-45C6-ADB4-240D6E26D1F8}"/>
                </a:ext>
              </a:extLst>
            </p:cNvPr>
            <p:cNvSpPr/>
            <p:nvPr/>
          </p:nvSpPr>
          <p:spPr>
            <a:xfrm>
              <a:off x="1224137" y="5587163"/>
              <a:ext cx="1821447" cy="457200"/>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0" rIns="0" bIns="0" numCol="1" spcCol="1270" rtlCol="0" anchor="ctr" anchorCtr="0">
              <a:noAutofit/>
            </a:bodyPr>
            <a:lstStyle/>
            <a:p>
              <a:pPr algn="ctr" defTabSz="444500">
                <a:lnSpc>
                  <a:spcPct val="90000"/>
                </a:lnSpc>
                <a:spcBef>
                  <a:spcPct val="0"/>
                </a:spcBef>
                <a:spcAft>
                  <a:spcPct val="35000"/>
                </a:spcAft>
              </a:pPr>
              <a:r>
                <a:rPr lang="en-US" b="1" kern="1200" dirty="0">
                  <a:solidFill>
                    <a:schemeClr val="bg1"/>
                  </a:solidFill>
                </a:rPr>
                <a:t>Build</a:t>
              </a:r>
            </a:p>
          </p:txBody>
        </p:sp>
        <p:sp>
          <p:nvSpPr>
            <p:cNvPr id="49" name="Arrow: Chevron 48">
              <a:extLst>
                <a:ext uri="{FF2B5EF4-FFF2-40B4-BE49-F238E27FC236}">
                  <a16:creationId xmlns:a16="http://schemas.microsoft.com/office/drawing/2014/main" id="{18F77D1A-0E7A-4875-BB4A-48F176094F8E}"/>
                </a:ext>
              </a:extLst>
            </p:cNvPr>
            <p:cNvSpPr/>
            <p:nvPr/>
          </p:nvSpPr>
          <p:spPr>
            <a:xfrm>
              <a:off x="2982216" y="5587163"/>
              <a:ext cx="3922777" cy="457200"/>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0" rIns="0" bIns="0" numCol="1" spcCol="1270" rtlCol="0" anchor="ctr" anchorCtr="0">
              <a:noAutofit/>
            </a:bodyPr>
            <a:lstStyle/>
            <a:p>
              <a:pPr algn="ctr" defTabSz="444500">
                <a:lnSpc>
                  <a:spcPct val="90000"/>
                </a:lnSpc>
                <a:spcBef>
                  <a:spcPct val="0"/>
                </a:spcBef>
                <a:spcAft>
                  <a:spcPct val="35000"/>
                </a:spcAft>
              </a:pPr>
              <a:r>
                <a:rPr lang="en-US" b="1" kern="1200" dirty="0">
                  <a:solidFill>
                    <a:schemeClr val="bg1"/>
                  </a:solidFill>
                </a:rPr>
                <a:t>Tests (Called by Pipeline Itself!)</a:t>
              </a:r>
            </a:p>
          </p:txBody>
        </p:sp>
        <p:sp>
          <p:nvSpPr>
            <p:cNvPr id="50" name="Arrow: Chevron 49">
              <a:extLst>
                <a:ext uri="{FF2B5EF4-FFF2-40B4-BE49-F238E27FC236}">
                  <a16:creationId xmlns:a16="http://schemas.microsoft.com/office/drawing/2014/main" id="{FDFCDED9-68C0-41B5-BAF2-E3BD735C95BD}"/>
                </a:ext>
              </a:extLst>
            </p:cNvPr>
            <p:cNvSpPr/>
            <p:nvPr/>
          </p:nvSpPr>
          <p:spPr>
            <a:xfrm>
              <a:off x="6861448" y="5579418"/>
              <a:ext cx="3635917" cy="457200"/>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0" rIns="0" bIns="0" numCol="1" spcCol="1270" rtlCol="0" anchor="ctr" anchorCtr="0">
              <a:noAutofit/>
            </a:bodyPr>
            <a:lstStyle/>
            <a:p>
              <a:pPr algn="ctr" defTabSz="444500">
                <a:lnSpc>
                  <a:spcPct val="90000"/>
                </a:lnSpc>
                <a:spcBef>
                  <a:spcPct val="0"/>
                </a:spcBef>
                <a:spcAft>
                  <a:spcPct val="35000"/>
                </a:spcAft>
              </a:pPr>
              <a:r>
                <a:rPr lang="en-US" b="1" kern="1200" dirty="0">
                  <a:solidFill>
                    <a:schemeClr val="bg1"/>
                  </a:solidFill>
                </a:rPr>
                <a:t>Approve</a:t>
              </a:r>
            </a:p>
          </p:txBody>
        </p:sp>
        <p:sp>
          <p:nvSpPr>
            <p:cNvPr id="51" name="Arrow: Chevron 50">
              <a:extLst>
                <a:ext uri="{FF2B5EF4-FFF2-40B4-BE49-F238E27FC236}">
                  <a16:creationId xmlns:a16="http://schemas.microsoft.com/office/drawing/2014/main" id="{DA3AAC7C-F93B-440A-B62C-A1E0C441AA41}"/>
                </a:ext>
              </a:extLst>
            </p:cNvPr>
            <p:cNvSpPr/>
            <p:nvPr/>
          </p:nvSpPr>
          <p:spPr>
            <a:xfrm>
              <a:off x="10459306" y="5564004"/>
              <a:ext cx="1212363" cy="457200"/>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0" rIns="0" bIns="0" numCol="1" spcCol="1270" rtlCol="0" anchor="ctr" anchorCtr="0">
              <a:noAutofit/>
            </a:bodyPr>
            <a:lstStyle/>
            <a:p>
              <a:pPr algn="ctr" defTabSz="444500">
                <a:lnSpc>
                  <a:spcPct val="90000"/>
                </a:lnSpc>
                <a:spcBef>
                  <a:spcPct val="0"/>
                </a:spcBef>
                <a:spcAft>
                  <a:spcPct val="35000"/>
                </a:spcAft>
              </a:pPr>
              <a:r>
                <a:rPr lang="en-US" b="1" kern="1200" dirty="0">
                  <a:solidFill>
                    <a:schemeClr val="bg1"/>
                  </a:solidFill>
                </a:rPr>
                <a:t>Deploy</a:t>
              </a:r>
            </a:p>
          </p:txBody>
        </p:sp>
        <p:sp>
          <p:nvSpPr>
            <p:cNvPr id="27" name="Rectangle 26">
              <a:extLst>
                <a:ext uri="{FF2B5EF4-FFF2-40B4-BE49-F238E27FC236}">
                  <a16:creationId xmlns:a16="http://schemas.microsoft.com/office/drawing/2014/main" id="{104E9A43-A3FD-4791-8D9E-0B19818F0382}"/>
                </a:ext>
              </a:extLst>
            </p:cNvPr>
            <p:cNvSpPr/>
            <p:nvPr/>
          </p:nvSpPr>
          <p:spPr>
            <a:xfrm>
              <a:off x="1058643" y="6070993"/>
              <a:ext cx="8741250" cy="365760"/>
            </a:xfrm>
            <a:prstGeom prst="rect">
              <a:avLst/>
            </a:prstGeom>
          </p:spPr>
          <p:txBody>
            <a:bodyPr wrap="square">
              <a:spAutoFit/>
            </a:bodyPr>
            <a:lstStyle/>
            <a:p>
              <a:pPr algn="ctr"/>
              <a:r>
                <a:rPr lang="en-US" sz="2000" b="1" i="1" dirty="0">
                  <a:solidFill>
                    <a:srgbClr val="0066CC"/>
                  </a:solidFill>
                  <a:latin typeface="Calibri" panose="020F0502020204030204" pitchFamily="34" charset="0"/>
                  <a:ea typeface="Calibri" panose="020F0502020204030204" pitchFamily="34" charset="0"/>
                </a:rPr>
                <a:t>(The DevOps 2-week Agile “sprint” Deployment Pipeline)</a:t>
              </a:r>
              <a:endParaRPr lang="en-US" sz="2000" b="1" i="1" dirty="0">
                <a:solidFill>
                  <a:srgbClr val="0066CC"/>
                </a:solidFill>
              </a:endParaRPr>
            </a:p>
          </p:txBody>
        </p:sp>
        <p:pic>
          <p:nvPicPr>
            <p:cNvPr id="58" name="Graphic 57" descr="Gears">
              <a:extLst>
                <a:ext uri="{FF2B5EF4-FFF2-40B4-BE49-F238E27FC236}">
                  <a16:creationId xmlns:a16="http://schemas.microsoft.com/office/drawing/2014/main" id="{314F1FC8-704B-41C1-95EC-6AE0D8BD32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7526" y="1676066"/>
              <a:ext cx="595966" cy="595966"/>
            </a:xfrm>
            <a:prstGeom prst="rect">
              <a:avLst/>
            </a:prstGeom>
          </p:spPr>
        </p:pic>
        <p:pic>
          <p:nvPicPr>
            <p:cNvPr id="60" name="Graphic 59" descr="Gears">
              <a:extLst>
                <a:ext uri="{FF2B5EF4-FFF2-40B4-BE49-F238E27FC236}">
                  <a16:creationId xmlns:a16="http://schemas.microsoft.com/office/drawing/2014/main" id="{6D3F6A2C-AA6E-4B09-BF6F-BC1BA62A00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7526" y="2562319"/>
              <a:ext cx="595966" cy="595966"/>
            </a:xfrm>
            <a:prstGeom prst="rect">
              <a:avLst/>
            </a:prstGeom>
          </p:spPr>
        </p:pic>
        <p:pic>
          <p:nvPicPr>
            <p:cNvPr id="63" name="Graphic 62" descr="Gears">
              <a:extLst>
                <a:ext uri="{FF2B5EF4-FFF2-40B4-BE49-F238E27FC236}">
                  <a16:creationId xmlns:a16="http://schemas.microsoft.com/office/drawing/2014/main" id="{4BCCD07C-FED6-4DB8-B030-4E6011A29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7526" y="3413602"/>
              <a:ext cx="595966" cy="595966"/>
            </a:xfrm>
            <a:prstGeom prst="rect">
              <a:avLst/>
            </a:prstGeom>
          </p:spPr>
        </p:pic>
        <p:pic>
          <p:nvPicPr>
            <p:cNvPr id="64" name="Graphic 63" descr="Gears">
              <a:extLst>
                <a:ext uri="{FF2B5EF4-FFF2-40B4-BE49-F238E27FC236}">
                  <a16:creationId xmlns:a16="http://schemas.microsoft.com/office/drawing/2014/main" id="{5C6B85CA-8D54-4A33-82E0-376AB5D354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7526" y="4254027"/>
              <a:ext cx="595966" cy="595966"/>
            </a:xfrm>
            <a:prstGeom prst="rect">
              <a:avLst/>
            </a:prstGeom>
          </p:spPr>
        </p:pic>
        <p:sp>
          <p:nvSpPr>
            <p:cNvPr id="39" name="Arrow: Right 38">
              <a:extLst>
                <a:ext uri="{FF2B5EF4-FFF2-40B4-BE49-F238E27FC236}">
                  <a16:creationId xmlns:a16="http://schemas.microsoft.com/office/drawing/2014/main" id="{60DEEC12-ABEE-44AE-BAD8-DF7BF92773FE}"/>
                </a:ext>
              </a:extLst>
            </p:cNvPr>
            <p:cNvSpPr/>
            <p:nvPr/>
          </p:nvSpPr>
          <p:spPr>
            <a:xfrm rot="16200000">
              <a:off x="-1107004" y="3588848"/>
              <a:ext cx="3491975" cy="504651"/>
            </a:xfrm>
            <a:prstGeom prst="rightArrow">
              <a:avLst>
                <a:gd name="adj1" fmla="val 50000"/>
                <a:gd name="adj2" fmla="val 6473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ube 61">
              <a:extLst>
                <a:ext uri="{FF2B5EF4-FFF2-40B4-BE49-F238E27FC236}">
                  <a16:creationId xmlns:a16="http://schemas.microsoft.com/office/drawing/2014/main" id="{AE30026F-F454-4A7B-9F0B-A8FF0FD1E96F}"/>
                </a:ext>
              </a:extLst>
            </p:cNvPr>
            <p:cNvSpPr/>
            <p:nvPr/>
          </p:nvSpPr>
          <p:spPr>
            <a:xfrm>
              <a:off x="393590" y="1624779"/>
              <a:ext cx="2447395" cy="457200"/>
            </a:xfrm>
            <a:prstGeom prst="cube">
              <a:avLst/>
            </a:prstGeom>
            <a:gradFill>
              <a:gsLst>
                <a:gs pos="0">
                  <a:schemeClr val="accent1">
                    <a:lumMod val="110000"/>
                    <a:satMod val="105000"/>
                    <a:tint val="67000"/>
                  </a:schemeClr>
                </a:gs>
                <a:gs pos="31000">
                  <a:schemeClr val="accent1">
                    <a:lumMod val="105000"/>
                    <a:satMod val="103000"/>
                    <a:tint val="73000"/>
                  </a:schemeClr>
                </a:gs>
                <a:gs pos="100000">
                  <a:schemeClr val="accent1">
                    <a:lumMod val="105000"/>
                    <a:satMod val="109000"/>
                    <a:tint val="81000"/>
                  </a:schemeClr>
                </a:gs>
              </a:gsLst>
            </a:gradFill>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chemeClr val="bg1"/>
                  </a:solidFill>
                </a:rPr>
                <a:t>Application Code</a:t>
              </a:r>
            </a:p>
          </p:txBody>
        </p:sp>
        <p:sp>
          <p:nvSpPr>
            <p:cNvPr id="47" name="Arrow: Chevron 46">
              <a:extLst>
                <a:ext uri="{FF2B5EF4-FFF2-40B4-BE49-F238E27FC236}">
                  <a16:creationId xmlns:a16="http://schemas.microsoft.com/office/drawing/2014/main" id="{7D793FD7-1C29-447A-B8D0-C3500F565ABE}"/>
                </a:ext>
              </a:extLst>
            </p:cNvPr>
            <p:cNvSpPr/>
            <p:nvPr/>
          </p:nvSpPr>
          <p:spPr>
            <a:xfrm>
              <a:off x="238142" y="5587163"/>
              <a:ext cx="1060669" cy="457200"/>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0" rIns="0" bIns="0" numCol="1" spcCol="1270" rtlCol="0" anchor="ctr" anchorCtr="0">
              <a:noAutofit/>
            </a:bodyPr>
            <a:lstStyle/>
            <a:p>
              <a:pPr algn="ctr" defTabSz="444500">
                <a:lnSpc>
                  <a:spcPct val="90000"/>
                </a:lnSpc>
                <a:spcBef>
                  <a:spcPct val="0"/>
                </a:spcBef>
                <a:spcAft>
                  <a:spcPct val="35000"/>
                </a:spcAft>
              </a:pPr>
              <a:r>
                <a:rPr lang="en-US" b="1" kern="1200" dirty="0">
                  <a:solidFill>
                    <a:schemeClr val="bg1"/>
                  </a:solidFill>
                </a:rPr>
                <a:t>Code</a:t>
              </a:r>
            </a:p>
          </p:txBody>
        </p:sp>
        <p:sp>
          <p:nvSpPr>
            <p:cNvPr id="6" name="Arrow: Bent 5">
              <a:extLst>
                <a:ext uri="{FF2B5EF4-FFF2-40B4-BE49-F238E27FC236}">
                  <a16:creationId xmlns:a16="http://schemas.microsoft.com/office/drawing/2014/main" id="{78890B44-AE14-4437-8C82-17D3E83AC629}"/>
                </a:ext>
              </a:extLst>
            </p:cNvPr>
            <p:cNvSpPr/>
            <p:nvPr/>
          </p:nvSpPr>
          <p:spPr>
            <a:xfrm rot="5400000">
              <a:off x="9218605" y="3420704"/>
              <a:ext cx="2291492" cy="1995108"/>
            </a:xfrm>
            <a:prstGeom prst="bentArrow">
              <a:avLst>
                <a:gd name="adj1" fmla="val 16829"/>
                <a:gd name="adj2" fmla="val 17689"/>
                <a:gd name="adj3" fmla="val 14249"/>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70FFD47B-C9C6-4CBF-86BA-9C3F6D9A24C1}"/>
                </a:ext>
              </a:extLst>
            </p:cNvPr>
            <p:cNvSpPr/>
            <p:nvPr/>
          </p:nvSpPr>
          <p:spPr>
            <a:xfrm>
              <a:off x="10582103" y="1720222"/>
              <a:ext cx="1392024" cy="3319094"/>
            </a:xfrm>
            <a:prstGeom prst="rect">
              <a:avLst/>
            </a:prstGeom>
            <a:solidFill>
              <a:schemeClr val="accent2">
                <a:lumMod val="40000"/>
                <a:lumOff val="60000"/>
              </a:schemeClr>
            </a:solidFill>
            <a:ln>
              <a:solidFill>
                <a:srgbClr val="0066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Rectangle 35">
              <a:extLst>
                <a:ext uri="{FF2B5EF4-FFF2-40B4-BE49-F238E27FC236}">
                  <a16:creationId xmlns:a16="http://schemas.microsoft.com/office/drawing/2014/main" id="{A823926B-32FE-4082-99A1-137F3475F5F2}"/>
                </a:ext>
              </a:extLst>
            </p:cNvPr>
            <p:cNvSpPr/>
            <p:nvPr/>
          </p:nvSpPr>
          <p:spPr>
            <a:xfrm>
              <a:off x="10646981" y="1820531"/>
              <a:ext cx="1245741" cy="3108543"/>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marL="285750" indent="-285750">
                <a:buFont typeface="Wingdings" panose="05000000000000000000" pitchFamily="2" charset="2"/>
                <a:buChar char="ü"/>
              </a:pPr>
              <a:r>
                <a:rPr lang="en-US" sz="1400" b="1" dirty="0">
                  <a:solidFill>
                    <a:srgbClr val="0066CC"/>
                  </a:solidFill>
                  <a:latin typeface="Calibri" panose="020F0502020204030204" pitchFamily="34" charset="0"/>
                </a:rPr>
                <a:t>No high impact security defects</a:t>
              </a:r>
            </a:p>
            <a:p>
              <a:endParaRPr lang="en-US" sz="1400" b="1" dirty="0">
                <a:solidFill>
                  <a:srgbClr val="0066CC"/>
                </a:solidFill>
                <a:latin typeface="Calibri" panose="020F0502020204030204" pitchFamily="34" charset="0"/>
              </a:endParaRPr>
            </a:p>
            <a:p>
              <a:pPr marL="285750" indent="-285750">
                <a:buFont typeface="Wingdings" panose="05000000000000000000" pitchFamily="2" charset="2"/>
                <a:buChar char="ü"/>
              </a:pPr>
              <a:r>
                <a:rPr lang="en-US" sz="1400" b="1" dirty="0">
                  <a:solidFill>
                    <a:srgbClr val="0066CC"/>
                  </a:solidFill>
                  <a:latin typeface="Calibri" panose="020F0502020204030204" pitchFamily="34" charset="0"/>
                </a:rPr>
                <a:t>90% of all remaining security defects resolved</a:t>
              </a:r>
            </a:p>
            <a:p>
              <a:pPr marL="285750" indent="-285750">
                <a:buFont typeface="Wingdings" panose="05000000000000000000" pitchFamily="2" charset="2"/>
                <a:buChar char="ü"/>
              </a:pPr>
              <a:endParaRPr lang="en-US" sz="1400" b="1" dirty="0">
                <a:solidFill>
                  <a:srgbClr val="0066CC"/>
                </a:solidFill>
                <a:latin typeface="Calibri" panose="020F0502020204030204" pitchFamily="34" charset="0"/>
              </a:endParaRPr>
            </a:p>
            <a:p>
              <a:pPr marL="285750" indent="-285750">
                <a:buFont typeface="Wingdings" panose="05000000000000000000" pitchFamily="2" charset="2"/>
                <a:buChar char="ü"/>
              </a:pPr>
              <a:r>
                <a:rPr lang="en-US" sz="1400" b="1" dirty="0">
                  <a:solidFill>
                    <a:srgbClr val="0066CC"/>
                  </a:solidFill>
                  <a:latin typeface="Calibri" panose="020F0502020204030204" pitchFamily="34" charset="0"/>
                </a:rPr>
                <a:t>Validate approved changes</a:t>
              </a:r>
            </a:p>
          </p:txBody>
        </p:sp>
        <p:grpSp>
          <p:nvGrpSpPr>
            <p:cNvPr id="22" name="Group 21">
              <a:extLst>
                <a:ext uri="{FF2B5EF4-FFF2-40B4-BE49-F238E27FC236}">
                  <a16:creationId xmlns:a16="http://schemas.microsoft.com/office/drawing/2014/main" id="{0DB0A4E6-54A4-4789-A8A7-886EC2FC581E}"/>
                </a:ext>
              </a:extLst>
            </p:cNvPr>
            <p:cNvGrpSpPr/>
            <p:nvPr/>
          </p:nvGrpSpPr>
          <p:grpSpPr>
            <a:xfrm>
              <a:off x="9551364" y="1700298"/>
              <a:ext cx="985809" cy="3330001"/>
              <a:chOff x="8431788" y="1820646"/>
              <a:chExt cx="1078935" cy="3330001"/>
            </a:xfrm>
          </p:grpSpPr>
          <p:sp>
            <p:nvSpPr>
              <p:cNvPr id="57" name="Rectangle 56">
                <a:extLst>
                  <a:ext uri="{FF2B5EF4-FFF2-40B4-BE49-F238E27FC236}">
                    <a16:creationId xmlns:a16="http://schemas.microsoft.com/office/drawing/2014/main" id="{5ECBC8AE-C42B-4EFB-BE24-6BBA276B2AA5}"/>
                  </a:ext>
                </a:extLst>
              </p:cNvPr>
              <p:cNvSpPr/>
              <p:nvPr/>
            </p:nvSpPr>
            <p:spPr>
              <a:xfrm>
                <a:off x="8431788" y="1820646"/>
                <a:ext cx="1078935" cy="3330001"/>
              </a:xfrm>
              <a:prstGeom prst="rect">
                <a:avLst/>
              </a:prstGeom>
              <a:solidFill>
                <a:srgbClr val="D1FFE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07E96EB9-EC6A-421E-92A3-2005D2D9E4DC}"/>
                  </a:ext>
                </a:extLst>
              </p:cNvPr>
              <p:cNvGrpSpPr/>
              <p:nvPr/>
            </p:nvGrpSpPr>
            <p:grpSpPr>
              <a:xfrm>
                <a:off x="8473406" y="2030803"/>
                <a:ext cx="1037314" cy="1634268"/>
                <a:chOff x="10072222" y="2006777"/>
                <a:chExt cx="1037314" cy="1634268"/>
              </a:xfrm>
            </p:grpSpPr>
            <p:sp>
              <p:nvSpPr>
                <p:cNvPr id="44" name="Rectangle 43">
                  <a:extLst>
                    <a:ext uri="{FF2B5EF4-FFF2-40B4-BE49-F238E27FC236}">
                      <a16:creationId xmlns:a16="http://schemas.microsoft.com/office/drawing/2014/main" id="{2CD1B99B-A3BC-4684-95E5-F416215AD16B}"/>
                    </a:ext>
                  </a:extLst>
                </p:cNvPr>
                <p:cNvSpPr/>
                <p:nvPr/>
              </p:nvSpPr>
              <p:spPr>
                <a:xfrm>
                  <a:off x="10155833" y="2795804"/>
                  <a:ext cx="870099" cy="308899"/>
                </a:xfrm>
                <a:prstGeom prst="rect">
                  <a:avLst/>
                </a:prstGeom>
              </p:spPr>
              <p:txBody>
                <a:bodyPr vert="horz" lIns="91440" tIns="45720" rIns="91440" bIns="45720" rtlCol="0">
                  <a:normAutofit fontScale="92500" lnSpcReduction="10000"/>
                </a:bodyPr>
                <a:lstStyle/>
                <a:p>
                  <a:pPr algn="ctr">
                    <a:spcBef>
                      <a:spcPct val="20000"/>
                    </a:spcBef>
                  </a:pPr>
                  <a:r>
                    <a:rPr lang="en-US" sz="1600" b="1" dirty="0">
                      <a:solidFill>
                        <a:srgbClr val="0066CC"/>
                      </a:solidFill>
                      <a:latin typeface="Calibri" panose="020F0502020204030204" pitchFamily="34" charset="0"/>
                    </a:rPr>
                    <a:t>ISSO</a:t>
                  </a:r>
                </a:p>
              </p:txBody>
            </p:sp>
            <p:sp>
              <p:nvSpPr>
                <p:cNvPr id="45" name="Rectangle 44">
                  <a:extLst>
                    <a:ext uri="{FF2B5EF4-FFF2-40B4-BE49-F238E27FC236}">
                      <a16:creationId xmlns:a16="http://schemas.microsoft.com/office/drawing/2014/main" id="{97CFE6C5-3DD6-46E0-BC77-450C1D3506F9}"/>
                    </a:ext>
                  </a:extLst>
                </p:cNvPr>
                <p:cNvSpPr/>
                <p:nvPr/>
              </p:nvSpPr>
              <p:spPr>
                <a:xfrm>
                  <a:off x="10072222" y="2006777"/>
                  <a:ext cx="1037314" cy="308899"/>
                </a:xfrm>
                <a:prstGeom prst="rect">
                  <a:avLst/>
                </a:prstGeom>
              </p:spPr>
              <p:txBody>
                <a:bodyPr vert="horz" lIns="91440" tIns="45720" rIns="91440" bIns="45720" rtlCol="0">
                  <a:normAutofit fontScale="85000" lnSpcReduction="10000"/>
                </a:bodyPr>
                <a:lstStyle/>
                <a:p>
                  <a:pPr algn="ctr">
                    <a:spcBef>
                      <a:spcPct val="20000"/>
                    </a:spcBef>
                  </a:pPr>
                  <a:r>
                    <a:rPr lang="en-US" sz="1600" b="1" dirty="0">
                      <a:solidFill>
                        <a:srgbClr val="0066CC"/>
                      </a:solidFill>
                      <a:latin typeface="Calibri" panose="020F0502020204030204" pitchFamily="34" charset="0"/>
                    </a:rPr>
                    <a:t>Developer</a:t>
                  </a:r>
                </a:p>
              </p:txBody>
            </p:sp>
            <p:pic>
              <p:nvPicPr>
                <p:cNvPr id="15" name="Graphic 14" descr="User">
                  <a:extLst>
                    <a:ext uri="{FF2B5EF4-FFF2-40B4-BE49-F238E27FC236}">
                      <a16:creationId xmlns:a16="http://schemas.microsoft.com/office/drawing/2014/main" id="{7BB6E4A6-01C0-4FE5-81DA-CED3757DDE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37238" y="2174819"/>
                  <a:ext cx="642340" cy="642340"/>
                </a:xfrm>
                <a:prstGeom prst="rect">
                  <a:avLst/>
                </a:prstGeom>
              </p:spPr>
            </p:pic>
            <p:pic>
              <p:nvPicPr>
                <p:cNvPr id="55" name="Graphic 54" descr="User">
                  <a:extLst>
                    <a:ext uri="{FF2B5EF4-FFF2-40B4-BE49-F238E27FC236}">
                      <a16:creationId xmlns:a16="http://schemas.microsoft.com/office/drawing/2014/main" id="{6E5995A6-7656-433F-A9B6-B6A6FFB477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37238" y="2998705"/>
                  <a:ext cx="642340" cy="642340"/>
                </a:xfrm>
                <a:prstGeom prst="rect">
                  <a:avLst/>
                </a:prstGeom>
              </p:spPr>
            </p:pic>
          </p:grpSp>
        </p:grpSp>
        <p:sp>
          <p:nvSpPr>
            <p:cNvPr id="59" name="Rectangle 58">
              <a:extLst>
                <a:ext uri="{FF2B5EF4-FFF2-40B4-BE49-F238E27FC236}">
                  <a16:creationId xmlns:a16="http://schemas.microsoft.com/office/drawing/2014/main" id="{22204A05-7EFE-4E97-B9B0-68993909DBEF}"/>
                </a:ext>
              </a:extLst>
            </p:cNvPr>
            <p:cNvSpPr/>
            <p:nvPr/>
          </p:nvSpPr>
          <p:spPr>
            <a:xfrm>
              <a:off x="9614567" y="3704572"/>
              <a:ext cx="857461" cy="116955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a:spAutoFit/>
            </a:bodyPr>
            <a:lstStyle/>
            <a:p>
              <a:pPr algn="ctr"/>
              <a:r>
                <a:rPr lang="en-US" sz="1400" b="1" i="1" dirty="0">
                  <a:solidFill>
                    <a:srgbClr val="0066CC"/>
                  </a:solidFill>
                  <a:latin typeface="Calibri" panose="020F0502020204030204" pitchFamily="34" charset="0"/>
                  <a:ea typeface="Calibri" panose="020F0502020204030204" pitchFamily="34" charset="0"/>
                </a:rPr>
                <a:t>Security </a:t>
              </a:r>
              <a:br>
                <a:rPr lang="en-US" sz="1400" b="1" i="1" dirty="0">
                  <a:solidFill>
                    <a:srgbClr val="0066CC"/>
                  </a:solidFill>
                  <a:latin typeface="Calibri" panose="020F0502020204030204" pitchFamily="34" charset="0"/>
                  <a:ea typeface="Calibri" panose="020F0502020204030204" pitchFamily="34" charset="0"/>
                </a:rPr>
              </a:br>
              <a:r>
                <a:rPr lang="en-US" sz="1400" b="1" i="1" dirty="0">
                  <a:solidFill>
                    <a:srgbClr val="0066CC"/>
                  </a:solidFill>
                  <a:latin typeface="Calibri" panose="020F0502020204030204" pitchFamily="34" charset="0"/>
                  <a:ea typeface="Calibri" panose="020F0502020204030204" pitchFamily="34" charset="0"/>
                </a:rPr>
                <a:t>go-live approval </a:t>
              </a:r>
              <a:br>
                <a:rPr lang="en-US" sz="1400" b="1" i="1" dirty="0">
                  <a:solidFill>
                    <a:srgbClr val="0066CC"/>
                  </a:solidFill>
                  <a:latin typeface="Calibri" panose="020F0502020204030204" pitchFamily="34" charset="0"/>
                  <a:ea typeface="Calibri" panose="020F0502020204030204" pitchFamily="34" charset="0"/>
                </a:rPr>
              </a:br>
              <a:r>
                <a:rPr lang="en-US" sz="1400" b="1" i="1" dirty="0">
                  <a:solidFill>
                    <a:srgbClr val="0066CC"/>
                  </a:solidFill>
                  <a:latin typeface="Calibri" panose="020F0502020204030204" pitchFamily="34" charset="0"/>
                  <a:ea typeface="Calibri" panose="020F0502020204030204" pitchFamily="34" charset="0"/>
                </a:rPr>
                <a:t>every </a:t>
              </a:r>
              <a:br>
                <a:rPr lang="en-US" sz="1400" b="1" i="1" dirty="0">
                  <a:solidFill>
                    <a:srgbClr val="0066CC"/>
                  </a:solidFill>
                  <a:latin typeface="Calibri" panose="020F0502020204030204" pitchFamily="34" charset="0"/>
                  <a:ea typeface="Calibri" panose="020F0502020204030204" pitchFamily="34" charset="0"/>
                </a:rPr>
              </a:br>
              <a:r>
                <a:rPr lang="en-US" sz="1400" b="1" i="1" dirty="0">
                  <a:solidFill>
                    <a:srgbClr val="0066CC"/>
                  </a:solidFill>
                  <a:latin typeface="Calibri" panose="020F0502020204030204" pitchFamily="34" charset="0"/>
                  <a:ea typeface="Calibri" panose="020F0502020204030204" pitchFamily="34" charset="0"/>
                </a:rPr>
                <a:t>sprint!</a:t>
              </a:r>
              <a:endParaRPr lang="en-US" sz="1400" b="1" i="1" dirty="0">
                <a:solidFill>
                  <a:srgbClr val="0066CC"/>
                </a:solidFill>
              </a:endParaRPr>
            </a:p>
          </p:txBody>
        </p:sp>
        <p:pic>
          <p:nvPicPr>
            <p:cNvPr id="23" name="Picture 22">
              <a:extLst>
                <a:ext uri="{FF2B5EF4-FFF2-40B4-BE49-F238E27FC236}">
                  <a16:creationId xmlns:a16="http://schemas.microsoft.com/office/drawing/2014/main" id="{CC3865F2-6FF0-471F-AC8F-F44028F0D8A6}"/>
                </a:ext>
              </a:extLst>
            </p:cNvPr>
            <p:cNvPicPr>
              <a:picLocks noChangeAspect="1"/>
            </p:cNvPicPr>
            <p:nvPr/>
          </p:nvPicPr>
          <p:blipFill>
            <a:blip r:embed="rId7"/>
            <a:stretch>
              <a:fillRect/>
            </a:stretch>
          </p:blipFill>
          <p:spPr>
            <a:xfrm>
              <a:off x="7610535" y="2912072"/>
              <a:ext cx="2011680" cy="1065394"/>
            </a:xfrm>
            <a:prstGeom prst="rect">
              <a:avLst/>
            </a:prstGeom>
            <a:effectLst>
              <a:outerShdw blurRad="50800" dist="38100" dir="2700000" algn="tl" rotWithShape="0">
                <a:prstClr val="black">
                  <a:alpha val="40000"/>
                </a:prstClr>
              </a:outerShdw>
            </a:effectLst>
          </p:spPr>
        </p:pic>
      </p:grpSp>
      <p:pic>
        <p:nvPicPr>
          <p:cNvPr id="24" name="Picture 23">
            <a:extLst>
              <a:ext uri="{FF2B5EF4-FFF2-40B4-BE49-F238E27FC236}">
                <a16:creationId xmlns:a16="http://schemas.microsoft.com/office/drawing/2014/main" id="{8808C1F8-73D2-44A6-913C-0DD2AB4EB90F}"/>
              </a:ext>
            </a:extLst>
          </p:cNvPr>
          <p:cNvPicPr>
            <a:picLocks noChangeAspect="1"/>
          </p:cNvPicPr>
          <p:nvPr/>
        </p:nvPicPr>
        <p:blipFill>
          <a:blip r:embed="rId8"/>
          <a:stretch>
            <a:fillRect/>
          </a:stretch>
        </p:blipFill>
        <p:spPr>
          <a:xfrm>
            <a:off x="7594345" y="1731371"/>
            <a:ext cx="2235160" cy="1149163"/>
          </a:xfrm>
          <a:prstGeom prst="rect">
            <a:avLst/>
          </a:prstGeom>
        </p:spPr>
      </p:pic>
      <p:pic>
        <p:nvPicPr>
          <p:cNvPr id="4" name="Picture 3">
            <a:extLst>
              <a:ext uri="{FF2B5EF4-FFF2-40B4-BE49-F238E27FC236}">
                <a16:creationId xmlns:a16="http://schemas.microsoft.com/office/drawing/2014/main" id="{A45AA5BB-57C0-4A79-9A8C-21C20DA6F6D0}"/>
              </a:ext>
            </a:extLst>
          </p:cNvPr>
          <p:cNvPicPr>
            <a:picLocks noChangeAspect="1"/>
          </p:cNvPicPr>
          <p:nvPr/>
        </p:nvPicPr>
        <p:blipFill>
          <a:blip r:embed="rId9"/>
          <a:stretch>
            <a:fillRect/>
          </a:stretch>
        </p:blipFill>
        <p:spPr>
          <a:xfrm>
            <a:off x="7619587" y="4016095"/>
            <a:ext cx="1991124" cy="882105"/>
          </a:xfrm>
          <a:prstGeom prst="rect">
            <a:avLst/>
          </a:prstGeom>
        </p:spPr>
      </p:pic>
    </p:spTree>
    <p:extLst>
      <p:ext uri="{BB962C8B-B14F-4D97-AF65-F5344CB8AC3E}">
        <p14:creationId xmlns:p14="http://schemas.microsoft.com/office/powerpoint/2010/main" val="1484730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C931EB-CD51-47B1-BBC7-74C23EBD53EB}"/>
              </a:ext>
            </a:extLst>
          </p:cNvPr>
          <p:cNvSpPr>
            <a:spLocks noGrp="1"/>
          </p:cNvSpPr>
          <p:nvPr>
            <p:ph type="title"/>
          </p:nvPr>
        </p:nvSpPr>
        <p:spPr/>
        <p:txBody>
          <a:bodyPr vert="horz" lIns="91440" tIns="45720" rIns="91440" bIns="45720" rtlCol="0" anchor="ctr">
            <a:normAutofit/>
          </a:bodyPr>
          <a:lstStyle/>
          <a:p>
            <a:pPr algn="ctr"/>
            <a:r>
              <a:rPr lang="en-US" b="1" dirty="0">
                <a:latin typeface="+mn-lt"/>
                <a:cs typeface="Aharoni" panose="02010803020104030203" pitchFamily="2" charset="-79"/>
              </a:rPr>
              <a:t>Security in DevOps - Current Focus Areas</a:t>
            </a:r>
          </a:p>
        </p:txBody>
      </p:sp>
      <p:grpSp>
        <p:nvGrpSpPr>
          <p:cNvPr id="2" name="Group 1">
            <a:extLst>
              <a:ext uri="{FF2B5EF4-FFF2-40B4-BE49-F238E27FC236}">
                <a16:creationId xmlns:a16="http://schemas.microsoft.com/office/drawing/2014/main" id="{7EEA30D6-6D4C-4747-87DC-CA120FEB0A3A}"/>
              </a:ext>
            </a:extLst>
          </p:cNvPr>
          <p:cNvGrpSpPr/>
          <p:nvPr/>
        </p:nvGrpSpPr>
        <p:grpSpPr>
          <a:xfrm>
            <a:off x="952912" y="2411754"/>
            <a:ext cx="10038475" cy="4009590"/>
            <a:chOff x="2392100" y="2409212"/>
            <a:chExt cx="7073461" cy="2825304"/>
          </a:xfrm>
        </p:grpSpPr>
        <p:pic>
          <p:nvPicPr>
            <p:cNvPr id="88" name="Picture 87">
              <a:extLst>
                <a:ext uri="{FF2B5EF4-FFF2-40B4-BE49-F238E27FC236}">
                  <a16:creationId xmlns:a16="http://schemas.microsoft.com/office/drawing/2014/main" id="{A2E03660-1FD0-4135-AE9D-429DB6A7B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438" y="2524533"/>
              <a:ext cx="6739123" cy="2610273"/>
            </a:xfrm>
            <a:prstGeom prst="rect">
              <a:avLst/>
            </a:prstGeom>
            <a:solidFill>
              <a:schemeClr val="accent1">
                <a:lumMod val="75000"/>
                <a:alpha val="52000"/>
              </a:schemeClr>
            </a:solidFill>
          </p:spPr>
        </p:pic>
        <p:sp>
          <p:nvSpPr>
            <p:cNvPr id="89" name="TextBox 88">
              <a:extLst>
                <a:ext uri="{FF2B5EF4-FFF2-40B4-BE49-F238E27FC236}">
                  <a16:creationId xmlns:a16="http://schemas.microsoft.com/office/drawing/2014/main" id="{5A4AE10F-062C-4F41-AD2F-7FC343E3D212}"/>
                </a:ext>
              </a:extLst>
            </p:cNvPr>
            <p:cNvSpPr txBox="1"/>
            <p:nvPr/>
          </p:nvSpPr>
          <p:spPr>
            <a:xfrm>
              <a:off x="4640534" y="4952584"/>
              <a:ext cx="3259882" cy="281932"/>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nchor="ctr">
              <a:spAutoFit/>
            </a:bodyPr>
            <a:lstStyle/>
            <a:p>
              <a:pPr algn="ctr"/>
              <a:r>
                <a:rPr lang="en-US" sz="2000" b="1" dirty="0"/>
                <a:t>Security Validation as Code</a:t>
              </a:r>
            </a:p>
          </p:txBody>
        </p:sp>
        <p:sp>
          <p:nvSpPr>
            <p:cNvPr id="90" name="Rectangle: Rounded Corners 89">
              <a:extLst>
                <a:ext uri="{FF2B5EF4-FFF2-40B4-BE49-F238E27FC236}">
                  <a16:creationId xmlns:a16="http://schemas.microsoft.com/office/drawing/2014/main" id="{11BF0471-18DA-426C-A924-D3933F8693C7}"/>
                </a:ext>
              </a:extLst>
            </p:cNvPr>
            <p:cNvSpPr/>
            <p:nvPr/>
          </p:nvSpPr>
          <p:spPr>
            <a:xfrm>
              <a:off x="3276600" y="4452747"/>
              <a:ext cx="876300" cy="438150"/>
            </a:xfrm>
            <a:prstGeom prst="roundRect">
              <a:avLst/>
            </a:prstGeom>
            <a:noFill/>
            <a:ln w="28575">
              <a:solidFill>
                <a:srgbClr val="E2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24">
              <a:extLst>
                <a:ext uri="{FF2B5EF4-FFF2-40B4-BE49-F238E27FC236}">
                  <a16:creationId xmlns:a16="http://schemas.microsoft.com/office/drawing/2014/main" id="{50EDE7F7-76F5-4DF7-84BC-6A33399C06B0}"/>
                </a:ext>
              </a:extLst>
            </p:cNvPr>
            <p:cNvCxnSpPr>
              <a:cxnSpLocks/>
              <a:stCxn id="89" idx="1"/>
              <a:endCxn id="90" idx="2"/>
            </p:cNvCxnSpPr>
            <p:nvPr/>
          </p:nvCxnSpPr>
          <p:spPr>
            <a:xfrm rot="10800000">
              <a:off x="3714751" y="4890898"/>
              <a:ext cx="925783" cy="202653"/>
            </a:xfrm>
            <a:prstGeom prst="bentConnector2">
              <a:avLst/>
            </a:prstGeom>
            <a:ln w="28575">
              <a:solidFill>
                <a:srgbClr val="E29700"/>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F3F5232E-F29F-452E-AB21-DFF71FF6E7CD}"/>
                </a:ext>
              </a:extLst>
            </p:cNvPr>
            <p:cNvSpPr/>
            <p:nvPr/>
          </p:nvSpPr>
          <p:spPr>
            <a:xfrm>
              <a:off x="7981950" y="2877974"/>
              <a:ext cx="876300" cy="438150"/>
            </a:xfrm>
            <a:prstGeom prst="roundRect">
              <a:avLst/>
            </a:prstGeom>
            <a:noFill/>
            <a:ln w="28575">
              <a:solidFill>
                <a:srgbClr val="E2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3" name="Straight Arrow Connector 30">
              <a:extLst>
                <a:ext uri="{FF2B5EF4-FFF2-40B4-BE49-F238E27FC236}">
                  <a16:creationId xmlns:a16="http://schemas.microsoft.com/office/drawing/2014/main" id="{F4E91397-FA14-4087-89AE-188482D5D8AE}"/>
                </a:ext>
              </a:extLst>
            </p:cNvPr>
            <p:cNvCxnSpPr>
              <a:cxnSpLocks/>
              <a:stCxn id="89" idx="3"/>
              <a:endCxn id="92" idx="2"/>
            </p:cNvCxnSpPr>
            <p:nvPr/>
          </p:nvCxnSpPr>
          <p:spPr>
            <a:xfrm flipV="1">
              <a:off x="7900416" y="3316124"/>
              <a:ext cx="519685" cy="1777425"/>
            </a:xfrm>
            <a:prstGeom prst="bentConnector2">
              <a:avLst/>
            </a:prstGeom>
            <a:ln w="28575">
              <a:solidFill>
                <a:srgbClr val="E29700"/>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298F9BE8-41D0-41C6-AE35-F8E5B8547D58}"/>
                </a:ext>
              </a:extLst>
            </p:cNvPr>
            <p:cNvSpPr/>
            <p:nvPr/>
          </p:nvSpPr>
          <p:spPr>
            <a:xfrm>
              <a:off x="3276600" y="4443307"/>
              <a:ext cx="876300" cy="438150"/>
            </a:xfrm>
            <a:prstGeom prst="roundRect">
              <a:avLst/>
            </a:prstGeom>
            <a:noFill/>
            <a:ln w="28575">
              <a:solidFill>
                <a:srgbClr val="E2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Straight Arrow Connector 24">
              <a:extLst>
                <a:ext uri="{FF2B5EF4-FFF2-40B4-BE49-F238E27FC236}">
                  <a16:creationId xmlns:a16="http://schemas.microsoft.com/office/drawing/2014/main" id="{7447B364-EA12-4668-801F-DE3BB5306FBB}"/>
                </a:ext>
              </a:extLst>
            </p:cNvPr>
            <p:cNvCxnSpPr>
              <a:cxnSpLocks/>
              <a:endCxn id="95" idx="1"/>
            </p:cNvCxnSpPr>
            <p:nvPr/>
          </p:nvCxnSpPr>
          <p:spPr>
            <a:xfrm rot="16200000" flipH="1">
              <a:off x="1919157" y="3304938"/>
              <a:ext cx="2014612" cy="700276"/>
            </a:xfrm>
            <a:prstGeom prst="bentConnector2">
              <a:avLst/>
            </a:prstGeom>
            <a:ln w="28575">
              <a:solidFill>
                <a:srgbClr val="E2970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Rounded Corners 96">
              <a:extLst>
                <a:ext uri="{FF2B5EF4-FFF2-40B4-BE49-F238E27FC236}">
                  <a16:creationId xmlns:a16="http://schemas.microsoft.com/office/drawing/2014/main" id="{75B447E9-E273-4FC6-BFDD-F69F95563F6D}"/>
                </a:ext>
              </a:extLst>
            </p:cNvPr>
            <p:cNvSpPr/>
            <p:nvPr/>
          </p:nvSpPr>
          <p:spPr>
            <a:xfrm>
              <a:off x="4695825" y="2868534"/>
              <a:ext cx="876300" cy="438150"/>
            </a:xfrm>
            <a:prstGeom prst="roundRect">
              <a:avLst/>
            </a:prstGeom>
            <a:noFill/>
            <a:ln w="28575">
              <a:solidFill>
                <a:srgbClr val="E2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Straight Arrow Connector 30">
              <a:extLst>
                <a:ext uri="{FF2B5EF4-FFF2-40B4-BE49-F238E27FC236}">
                  <a16:creationId xmlns:a16="http://schemas.microsoft.com/office/drawing/2014/main" id="{5E400CD1-D2A3-4B0A-A7FA-12049386609F}"/>
                </a:ext>
              </a:extLst>
            </p:cNvPr>
            <p:cNvCxnSpPr>
              <a:cxnSpLocks/>
              <a:stCxn id="94" idx="3"/>
              <a:endCxn id="97" idx="0"/>
            </p:cNvCxnSpPr>
            <p:nvPr/>
          </p:nvCxnSpPr>
          <p:spPr>
            <a:xfrm>
              <a:off x="4813374" y="2528491"/>
              <a:ext cx="320602" cy="340043"/>
            </a:xfrm>
            <a:prstGeom prst="bentConnector2">
              <a:avLst/>
            </a:prstGeom>
            <a:ln w="28575">
              <a:solidFill>
                <a:srgbClr val="E297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D3CC397-EE0F-4856-9F16-8BA2778A57A6}"/>
                </a:ext>
              </a:extLst>
            </p:cNvPr>
            <p:cNvSpPr txBox="1"/>
            <p:nvPr/>
          </p:nvSpPr>
          <p:spPr>
            <a:xfrm>
              <a:off x="2392100" y="2409212"/>
              <a:ext cx="2421274" cy="238558"/>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t>Security Documentation as Code</a:t>
              </a:r>
            </a:p>
          </p:txBody>
        </p:sp>
        <p:sp>
          <p:nvSpPr>
            <p:cNvPr id="107" name="Rectangle: Rounded Corners 106">
              <a:extLst>
                <a:ext uri="{FF2B5EF4-FFF2-40B4-BE49-F238E27FC236}">
                  <a16:creationId xmlns:a16="http://schemas.microsoft.com/office/drawing/2014/main" id="{6E03047E-F4D4-44E4-9C1A-D8C126DE9CFB}"/>
                </a:ext>
              </a:extLst>
            </p:cNvPr>
            <p:cNvSpPr/>
            <p:nvPr/>
          </p:nvSpPr>
          <p:spPr>
            <a:xfrm rot="17752714">
              <a:off x="5658993" y="3599632"/>
              <a:ext cx="876300" cy="438150"/>
            </a:xfrm>
            <a:prstGeom prst="roundRect">
              <a:avLst/>
            </a:prstGeom>
            <a:noFill/>
            <a:ln w="28575">
              <a:solidFill>
                <a:srgbClr val="E2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Rounded Corners 108">
              <a:extLst>
                <a:ext uri="{FF2B5EF4-FFF2-40B4-BE49-F238E27FC236}">
                  <a16:creationId xmlns:a16="http://schemas.microsoft.com/office/drawing/2014/main" id="{3703CC93-A606-4988-87F3-749552B615F2}"/>
                </a:ext>
              </a:extLst>
            </p:cNvPr>
            <p:cNvSpPr/>
            <p:nvPr/>
          </p:nvSpPr>
          <p:spPr>
            <a:xfrm>
              <a:off x="3276600" y="2868534"/>
              <a:ext cx="876300" cy="438150"/>
            </a:xfrm>
            <a:prstGeom prst="roundRect">
              <a:avLst/>
            </a:prstGeom>
            <a:noFill/>
            <a:ln w="28575">
              <a:solidFill>
                <a:srgbClr val="E2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 name="Straight Arrow Connector 24">
              <a:extLst>
                <a:ext uri="{FF2B5EF4-FFF2-40B4-BE49-F238E27FC236}">
                  <a16:creationId xmlns:a16="http://schemas.microsoft.com/office/drawing/2014/main" id="{A6A2BC72-E03A-4798-B8D5-3090F4098D5B}"/>
                </a:ext>
              </a:extLst>
            </p:cNvPr>
            <p:cNvCxnSpPr>
              <a:cxnSpLocks/>
            </p:cNvCxnSpPr>
            <p:nvPr/>
          </p:nvCxnSpPr>
          <p:spPr>
            <a:xfrm flipV="1">
              <a:off x="4910328" y="3306684"/>
              <a:ext cx="142494" cy="729377"/>
            </a:xfrm>
            <a:prstGeom prst="straightConnector1">
              <a:avLst/>
            </a:prstGeom>
            <a:ln w="28575">
              <a:solidFill>
                <a:srgbClr val="E297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24">
              <a:extLst>
                <a:ext uri="{FF2B5EF4-FFF2-40B4-BE49-F238E27FC236}">
                  <a16:creationId xmlns:a16="http://schemas.microsoft.com/office/drawing/2014/main" id="{412A4D05-1509-486A-AD18-30A00831185F}"/>
                </a:ext>
              </a:extLst>
            </p:cNvPr>
            <p:cNvCxnSpPr>
              <a:cxnSpLocks/>
              <a:endCxn id="109" idx="2"/>
            </p:cNvCxnSpPr>
            <p:nvPr/>
          </p:nvCxnSpPr>
          <p:spPr>
            <a:xfrm flipH="1" flipV="1">
              <a:off x="3714750" y="3306684"/>
              <a:ext cx="49533" cy="729377"/>
            </a:xfrm>
            <a:prstGeom prst="straightConnector1">
              <a:avLst/>
            </a:prstGeom>
            <a:ln w="28575">
              <a:solidFill>
                <a:srgbClr val="E297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24">
              <a:extLst>
                <a:ext uri="{FF2B5EF4-FFF2-40B4-BE49-F238E27FC236}">
                  <a16:creationId xmlns:a16="http://schemas.microsoft.com/office/drawing/2014/main" id="{0C3AE0A8-F84A-4FD8-820E-02B1B4A9E66F}"/>
                </a:ext>
              </a:extLst>
            </p:cNvPr>
            <p:cNvCxnSpPr>
              <a:cxnSpLocks/>
              <a:stCxn id="106" idx="3"/>
            </p:cNvCxnSpPr>
            <p:nvPr/>
          </p:nvCxnSpPr>
          <p:spPr>
            <a:xfrm flipV="1">
              <a:off x="5230569" y="4122831"/>
              <a:ext cx="478231" cy="2"/>
            </a:xfrm>
            <a:prstGeom prst="straightConnector1">
              <a:avLst/>
            </a:prstGeom>
            <a:ln w="28575">
              <a:solidFill>
                <a:srgbClr val="E297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B0B6F9E-4F30-4395-8FE7-B05ED2C98739}"/>
                </a:ext>
              </a:extLst>
            </p:cNvPr>
            <p:cNvSpPr txBox="1"/>
            <p:nvPr/>
          </p:nvSpPr>
          <p:spPr>
            <a:xfrm>
              <a:off x="2965507" y="4003554"/>
              <a:ext cx="2265062" cy="238558"/>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t>Change Management Auditing</a:t>
              </a:r>
            </a:p>
          </p:txBody>
        </p:sp>
      </p:grpSp>
      <p:sp>
        <p:nvSpPr>
          <p:cNvPr id="168" name="TextBox 49">
            <a:extLst>
              <a:ext uri="{FF2B5EF4-FFF2-40B4-BE49-F238E27FC236}">
                <a16:creationId xmlns:a16="http://schemas.microsoft.com/office/drawing/2014/main" id="{BDE30C48-DD32-4F4E-95E4-406BA1A42763}"/>
              </a:ext>
            </a:extLst>
          </p:cNvPr>
          <p:cNvSpPr txBox="1"/>
          <p:nvPr/>
        </p:nvSpPr>
        <p:spPr>
          <a:xfrm>
            <a:off x="182880" y="6521451"/>
            <a:ext cx="2393443" cy="200025"/>
          </a:xfrm>
          <a:prstGeom prst="rect">
            <a:avLst/>
          </a:prstGeom>
          <a:noFill/>
        </p:spPr>
        <p:txBody>
          <a:bodyPr wrap="square" rtlCol="0">
            <a:spAutoFit/>
          </a:bodyPr>
          <a:lstStyle/>
          <a:p>
            <a:pPr marL="0" marR="0" algn="r">
              <a:spcBef>
                <a:spcPts val="0"/>
              </a:spcBef>
              <a:spcAft>
                <a:spcPts val="0"/>
              </a:spcAft>
            </a:pPr>
            <a:r>
              <a:rPr lang="en-US" sz="700" i="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Original “Infinity Loop” Graphic Source: Gartner - DevSecOps</a:t>
            </a:r>
            <a:endParaRPr lang="en-US" sz="12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F84C08EA-9508-4B6B-94A1-F89F3E1FB8BE}"/>
              </a:ext>
            </a:extLst>
          </p:cNvPr>
          <p:cNvSpPr/>
          <p:nvPr/>
        </p:nvSpPr>
        <p:spPr>
          <a:xfrm>
            <a:off x="209011" y="1498799"/>
            <a:ext cx="11747862" cy="923330"/>
          </a:xfrm>
          <a:prstGeom prst="rect">
            <a:avLst/>
          </a:prstGeom>
        </p:spPr>
        <p:txBody>
          <a:bodyPr wrap="square">
            <a:spAutoFit/>
          </a:bodyPr>
          <a:lstStyle/>
          <a:p>
            <a:pPr marR="0">
              <a:spcBef>
                <a:spcPts val="200"/>
              </a:spcBef>
              <a:spcAft>
                <a:spcPts val="200"/>
              </a:spcAft>
            </a:pPr>
            <a:r>
              <a:rPr lang="en-US" b="1" i="1" dirty="0">
                <a:latin typeface="+mj-lt"/>
                <a:ea typeface="Times New Roman" panose="02020603050405020304" pitchFamily="18" charset="0"/>
              </a:rPr>
              <a:t>Some Application teams have embraced the Gartner “infinity loop” DevOps cycle as a model for how teams should conduct development and operation of applications. The figure below illustrates how the current best practice focus areas support this model:</a:t>
            </a:r>
            <a:endParaRPr lang="en-US" sz="1100" b="1" i="1" dirty="0">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062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4A81B-F8CE-45D4-A8EE-A854549F1613}"/>
              </a:ext>
            </a:extLst>
          </p:cNvPr>
          <p:cNvSpPr>
            <a:spLocks noGrp="1"/>
          </p:cNvSpPr>
          <p:nvPr>
            <p:ph type="title"/>
          </p:nvPr>
        </p:nvSpPr>
        <p:spPr/>
        <p:txBody>
          <a:bodyPr>
            <a:noAutofit/>
          </a:bodyPr>
          <a:lstStyle/>
          <a:p>
            <a:r>
              <a:rPr lang="en-US" sz="4800" cap="all" dirty="0"/>
              <a:t>Security validation as code</a:t>
            </a:r>
            <a:br>
              <a:rPr lang="en-US" sz="4800" cap="all" dirty="0"/>
            </a:br>
            <a:r>
              <a:rPr lang="en-US" sz="4800" cap="all" dirty="0"/>
              <a:t>devsecops best practice focus area</a:t>
            </a:r>
          </a:p>
        </p:txBody>
      </p:sp>
      <p:sp>
        <p:nvSpPr>
          <p:cNvPr id="6" name="Text Placeholder 5">
            <a:extLst>
              <a:ext uri="{FF2B5EF4-FFF2-40B4-BE49-F238E27FC236}">
                <a16:creationId xmlns:a16="http://schemas.microsoft.com/office/drawing/2014/main" id="{0C7453EA-5442-4E61-A25A-3261AB41A53D}"/>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976920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EAE6BF-A4D6-4BB5-9F6C-162EE5BAFB75}"/>
              </a:ext>
            </a:extLst>
          </p:cNvPr>
          <p:cNvSpPr>
            <a:spLocks noGrp="1"/>
          </p:cNvSpPr>
          <p:nvPr>
            <p:ph type="title"/>
          </p:nvPr>
        </p:nvSpPr>
        <p:spPr/>
        <p:txBody>
          <a:bodyPr>
            <a:normAutofit/>
          </a:bodyPr>
          <a:lstStyle/>
          <a:p>
            <a:r>
              <a:rPr lang="en-US" dirty="0"/>
              <a:t>Introduction</a:t>
            </a:r>
          </a:p>
        </p:txBody>
      </p:sp>
      <p:sp>
        <p:nvSpPr>
          <p:cNvPr id="6" name="Content Placeholder 5">
            <a:extLst>
              <a:ext uri="{FF2B5EF4-FFF2-40B4-BE49-F238E27FC236}">
                <a16:creationId xmlns:a16="http://schemas.microsoft.com/office/drawing/2014/main" id="{5009CE19-30AF-4F0A-A166-A2EC3C72296C}"/>
              </a:ext>
            </a:extLst>
          </p:cNvPr>
          <p:cNvSpPr>
            <a:spLocks noGrp="1"/>
          </p:cNvSpPr>
          <p:nvPr>
            <p:ph idx="1"/>
          </p:nvPr>
        </p:nvSpPr>
        <p:spPr/>
        <p:txBody>
          <a:bodyPr>
            <a:normAutofit fontScale="77500" lnSpcReduction="20000"/>
          </a:bodyPr>
          <a:lstStyle/>
          <a:p>
            <a:pPr>
              <a:lnSpc>
                <a:spcPct val="120000"/>
              </a:lnSpc>
              <a:spcBef>
                <a:spcPts val="600"/>
              </a:spcBef>
            </a:pPr>
            <a:r>
              <a:rPr lang="en-US" sz="2800" b="0" dirty="0"/>
              <a:t>Application development programs leverage Agile and DevOps software development methodologies to support the continuous integration and continuous delivery required for their business solutions. </a:t>
            </a:r>
          </a:p>
          <a:p>
            <a:pPr>
              <a:lnSpc>
                <a:spcPct val="120000"/>
              </a:lnSpc>
              <a:spcBef>
                <a:spcPts val="600"/>
              </a:spcBef>
            </a:pPr>
            <a:r>
              <a:rPr lang="en-US" sz="2800" b="0" dirty="0"/>
              <a:t>At the same time, systems continue to be a primary target for bad actors due to the sensitive nature of mission data. </a:t>
            </a:r>
          </a:p>
          <a:p>
            <a:pPr>
              <a:lnSpc>
                <a:spcPct val="120000"/>
              </a:lnSpc>
              <a:spcBef>
                <a:spcPts val="600"/>
              </a:spcBef>
            </a:pPr>
            <a:r>
              <a:rPr lang="en-US" sz="2800" b="0" dirty="0"/>
              <a:t>DevSecOps accelerates delivery by automating the required security and privacy processes for threat modeling, generating security and privacy documentation artifacts, change and source control management, static and dynamic code analysis, infrastructure hardening and least functionality checks.</a:t>
            </a:r>
          </a:p>
          <a:p>
            <a:pPr>
              <a:lnSpc>
                <a:spcPct val="120000"/>
              </a:lnSpc>
              <a:spcBef>
                <a:spcPts val="600"/>
              </a:spcBef>
            </a:pPr>
            <a:r>
              <a:rPr lang="en-US" sz="2800" b="0" dirty="0"/>
              <a:t>This DevSecOps research proposes best practices (e.g., standards, processes, and technologies) to ensure that trusted applications and solutions are securely developed and continuously delivered to end users…</a:t>
            </a:r>
          </a:p>
        </p:txBody>
      </p:sp>
    </p:spTree>
    <p:extLst>
      <p:ext uri="{BB962C8B-B14F-4D97-AF65-F5344CB8AC3E}">
        <p14:creationId xmlns:p14="http://schemas.microsoft.com/office/powerpoint/2010/main" val="3660069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6DB500-9112-44C6-A28C-FD68C6B51F46}"/>
              </a:ext>
            </a:extLst>
          </p:cNvPr>
          <p:cNvPicPr>
            <a:picLocks noChangeAspect="1"/>
          </p:cNvPicPr>
          <p:nvPr/>
        </p:nvPicPr>
        <p:blipFill>
          <a:blip r:embed="rId2"/>
          <a:stretch>
            <a:fillRect/>
          </a:stretch>
        </p:blipFill>
        <p:spPr>
          <a:xfrm>
            <a:off x="1204174" y="2105207"/>
            <a:ext cx="7832338" cy="3667287"/>
          </a:xfrm>
          <a:prstGeom prst="rect">
            <a:avLst/>
          </a:prstGeom>
        </p:spPr>
      </p:pic>
      <p:sp>
        <p:nvSpPr>
          <p:cNvPr id="4" name="Title 3">
            <a:extLst>
              <a:ext uri="{FF2B5EF4-FFF2-40B4-BE49-F238E27FC236}">
                <a16:creationId xmlns:a16="http://schemas.microsoft.com/office/drawing/2014/main" id="{6D8771A0-B301-480B-99E6-67A0CA7A30A8}"/>
              </a:ext>
            </a:extLst>
          </p:cNvPr>
          <p:cNvSpPr>
            <a:spLocks noGrp="1"/>
          </p:cNvSpPr>
          <p:nvPr>
            <p:ph type="title"/>
          </p:nvPr>
        </p:nvSpPr>
        <p:spPr>
          <a:xfrm>
            <a:off x="420271" y="162993"/>
            <a:ext cx="11200711" cy="552091"/>
          </a:xfrm>
        </p:spPr>
        <p:txBody>
          <a:bodyPr>
            <a:normAutofit/>
          </a:bodyPr>
          <a:lstStyle/>
          <a:p>
            <a:r>
              <a:rPr lang="en-US" dirty="0"/>
              <a:t>Security Validation as Code</a:t>
            </a:r>
          </a:p>
        </p:txBody>
      </p:sp>
      <p:sp>
        <p:nvSpPr>
          <p:cNvPr id="5" name="Rectangle 4">
            <a:extLst>
              <a:ext uri="{FF2B5EF4-FFF2-40B4-BE49-F238E27FC236}">
                <a16:creationId xmlns:a16="http://schemas.microsoft.com/office/drawing/2014/main" id="{F4923219-6B26-4621-8471-F379CE0C9BA7}"/>
              </a:ext>
            </a:extLst>
          </p:cNvPr>
          <p:cNvSpPr/>
          <p:nvPr/>
        </p:nvSpPr>
        <p:spPr>
          <a:xfrm>
            <a:off x="95080" y="5926453"/>
            <a:ext cx="11321857" cy="830997"/>
          </a:xfrm>
          <a:prstGeom prst="rect">
            <a:avLst/>
          </a:prstGeom>
        </p:spPr>
        <p:txBody>
          <a:bodyPr wrap="square">
            <a:spAutoFit/>
          </a:bodyPr>
          <a:lstStyle/>
          <a:p>
            <a:pPr marL="285750" indent="-285750">
              <a:buFont typeface="Arial" panose="020B0604020202020204" pitchFamily="34" charset="0"/>
              <a:buChar char="•"/>
            </a:pPr>
            <a:r>
              <a:rPr lang="en-US" sz="1600" b="1" i="1" dirty="0">
                <a:latin typeface="+mj-lt"/>
                <a:ea typeface="Times New Roman" panose="02020603050405020304" pitchFamily="18" charset="0"/>
              </a:rPr>
              <a:t>This focus area uses the pipeline to directly perform security validation tests. </a:t>
            </a:r>
          </a:p>
          <a:p>
            <a:pPr marL="285750" indent="-285750">
              <a:buFont typeface="Arial" panose="020B0604020202020204" pitchFamily="34" charset="0"/>
              <a:buChar char="•"/>
            </a:pPr>
            <a:r>
              <a:rPr lang="en-US" sz="1600" b="1" i="1" dirty="0">
                <a:latin typeface="+mj-lt"/>
                <a:ea typeface="Times New Roman" panose="02020603050405020304" pitchFamily="18" charset="0"/>
              </a:rPr>
              <a:t>The security defects produced by these tests need to either already map their defect results to NIST SP 800-53 security controls, or provide a category for the security defect that can easily be mapped to NIST SP 800-53 security controls automatically.</a:t>
            </a:r>
          </a:p>
        </p:txBody>
      </p:sp>
      <p:grpSp>
        <p:nvGrpSpPr>
          <p:cNvPr id="6" name="Group 5">
            <a:extLst>
              <a:ext uri="{FF2B5EF4-FFF2-40B4-BE49-F238E27FC236}">
                <a16:creationId xmlns:a16="http://schemas.microsoft.com/office/drawing/2014/main" id="{088DB355-A9BF-49B1-8B00-7A404C30F4DB}"/>
              </a:ext>
            </a:extLst>
          </p:cNvPr>
          <p:cNvGrpSpPr/>
          <p:nvPr/>
        </p:nvGrpSpPr>
        <p:grpSpPr>
          <a:xfrm>
            <a:off x="146820" y="869601"/>
            <a:ext cx="11919411" cy="4544027"/>
            <a:chOff x="146820" y="869601"/>
            <a:chExt cx="11919411" cy="4544027"/>
          </a:xfrm>
        </p:grpSpPr>
        <p:sp>
          <p:nvSpPr>
            <p:cNvPr id="3" name="Rectangle 2">
              <a:extLst>
                <a:ext uri="{FF2B5EF4-FFF2-40B4-BE49-F238E27FC236}">
                  <a16:creationId xmlns:a16="http://schemas.microsoft.com/office/drawing/2014/main" id="{5C701369-D18B-426D-8AA9-E6B3EEBDFE57}"/>
                </a:ext>
              </a:extLst>
            </p:cNvPr>
            <p:cNvSpPr/>
            <p:nvPr/>
          </p:nvSpPr>
          <p:spPr>
            <a:xfrm>
              <a:off x="4099131" y="1555863"/>
              <a:ext cx="1426865" cy="338554"/>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none" anchor="ctr">
              <a:spAutoFit/>
            </a:bodyPr>
            <a:lstStyle/>
            <a:p>
              <a:r>
                <a:rPr lang="en-US" sz="1600" b="1" dirty="0"/>
                <a:t>Mapping Tools</a:t>
              </a:r>
            </a:p>
          </p:txBody>
        </p:sp>
        <p:sp>
          <p:nvSpPr>
            <p:cNvPr id="7" name="Rectangle 6">
              <a:extLst>
                <a:ext uri="{FF2B5EF4-FFF2-40B4-BE49-F238E27FC236}">
                  <a16:creationId xmlns:a16="http://schemas.microsoft.com/office/drawing/2014/main" id="{ACBD6A2B-CF72-40D8-B389-8EE07A9C7564}"/>
                </a:ext>
              </a:extLst>
            </p:cNvPr>
            <p:cNvSpPr/>
            <p:nvPr/>
          </p:nvSpPr>
          <p:spPr>
            <a:xfrm>
              <a:off x="6913117" y="869601"/>
              <a:ext cx="2027937"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square" anchor="ctr">
              <a:spAutoFit/>
            </a:bodyPr>
            <a:lstStyle/>
            <a:p>
              <a:r>
                <a:rPr lang="en-US" b="1" dirty="0"/>
                <a:t>Data Viewing Tools</a:t>
              </a:r>
            </a:p>
          </p:txBody>
        </p:sp>
        <p:sp>
          <p:nvSpPr>
            <p:cNvPr id="8" name="Rectangle 7">
              <a:extLst>
                <a:ext uri="{FF2B5EF4-FFF2-40B4-BE49-F238E27FC236}">
                  <a16:creationId xmlns:a16="http://schemas.microsoft.com/office/drawing/2014/main" id="{0CA5958C-CAE0-473E-BEA9-EFCC26BD94F5}"/>
                </a:ext>
              </a:extLst>
            </p:cNvPr>
            <p:cNvSpPr/>
            <p:nvPr/>
          </p:nvSpPr>
          <p:spPr>
            <a:xfrm>
              <a:off x="146820" y="869601"/>
              <a:ext cx="1665136"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none" anchor="ctr">
              <a:spAutoFit/>
            </a:bodyPr>
            <a:lstStyle/>
            <a:p>
              <a:r>
                <a:rPr lang="en-US" b="1" dirty="0"/>
                <a:t>Testing Content</a:t>
              </a:r>
            </a:p>
          </p:txBody>
        </p:sp>
        <p:sp>
          <p:nvSpPr>
            <p:cNvPr id="9" name="Rectangle 8">
              <a:extLst>
                <a:ext uri="{FF2B5EF4-FFF2-40B4-BE49-F238E27FC236}">
                  <a16:creationId xmlns:a16="http://schemas.microsoft.com/office/drawing/2014/main" id="{49A31C5A-8A4F-46C7-BBD5-D82D55870D8E}"/>
                </a:ext>
              </a:extLst>
            </p:cNvPr>
            <p:cNvSpPr/>
            <p:nvPr/>
          </p:nvSpPr>
          <p:spPr>
            <a:xfrm>
              <a:off x="2196855" y="869601"/>
              <a:ext cx="1392561"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none" anchor="ctr">
              <a:spAutoFit/>
            </a:bodyPr>
            <a:lstStyle/>
            <a:p>
              <a:r>
                <a:rPr lang="en-US" b="1" dirty="0"/>
                <a:t>Testing Tools</a:t>
              </a:r>
            </a:p>
          </p:txBody>
        </p:sp>
        <p:sp>
          <p:nvSpPr>
            <p:cNvPr id="14" name="Rectangle 13">
              <a:extLst>
                <a:ext uri="{FF2B5EF4-FFF2-40B4-BE49-F238E27FC236}">
                  <a16:creationId xmlns:a16="http://schemas.microsoft.com/office/drawing/2014/main" id="{198B33E7-D9FF-40EE-B8BD-F96C286ACEAA}"/>
                </a:ext>
              </a:extLst>
            </p:cNvPr>
            <p:cNvSpPr/>
            <p:nvPr/>
          </p:nvSpPr>
          <p:spPr>
            <a:xfrm>
              <a:off x="9092788" y="2313517"/>
              <a:ext cx="2973443" cy="535531"/>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spAutoFit/>
            </a:bodyPr>
            <a:lstStyle/>
            <a:p>
              <a:pPr algn="ctr">
                <a:lnSpc>
                  <a:spcPct val="90000"/>
                </a:lnSpc>
              </a:pPr>
              <a:r>
                <a:rPr lang="en-US" sz="1600" dirty="0"/>
                <a:t>Answers: Is it Secure?</a:t>
              </a:r>
            </a:p>
            <a:p>
              <a:pPr algn="ctr">
                <a:lnSpc>
                  <a:spcPct val="90000"/>
                </a:lnSpc>
              </a:pPr>
              <a:r>
                <a:rPr lang="en-US" sz="1600" b="1" dirty="0"/>
                <a:t>“Security Validation as Code”</a:t>
              </a:r>
            </a:p>
          </p:txBody>
        </p:sp>
        <p:sp>
          <p:nvSpPr>
            <p:cNvPr id="64" name="Rectangle: Rounded Corners 63">
              <a:extLst>
                <a:ext uri="{FF2B5EF4-FFF2-40B4-BE49-F238E27FC236}">
                  <a16:creationId xmlns:a16="http://schemas.microsoft.com/office/drawing/2014/main" id="{26F5FC05-09E8-4D88-AFF1-526B007407CE}"/>
                </a:ext>
              </a:extLst>
            </p:cNvPr>
            <p:cNvSpPr/>
            <p:nvPr/>
          </p:nvSpPr>
          <p:spPr>
            <a:xfrm>
              <a:off x="3130295" y="3047999"/>
              <a:ext cx="1892097" cy="2365629"/>
            </a:xfrm>
            <a:prstGeom prst="roundRect">
              <a:avLst>
                <a:gd name="adj" fmla="val 780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B6DE85D4-C929-4137-9B61-D2648B94D7C1}"/>
                </a:ext>
              </a:extLst>
            </p:cNvPr>
            <p:cNvCxnSpPr>
              <a:cxnSpLocks/>
            </p:cNvCxnSpPr>
            <p:nvPr/>
          </p:nvCxnSpPr>
          <p:spPr>
            <a:xfrm>
              <a:off x="3174279" y="1248718"/>
              <a:ext cx="207010" cy="1799281"/>
            </a:xfrm>
            <a:prstGeom prst="line">
              <a:avLst/>
            </a:prstGeom>
            <a:noFill/>
            <a:ln w="31750">
              <a:solidFill>
                <a:srgbClr val="FF0000"/>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68" name="Rectangle: Rounded Corners 67">
              <a:extLst>
                <a:ext uri="{FF2B5EF4-FFF2-40B4-BE49-F238E27FC236}">
                  <a16:creationId xmlns:a16="http://schemas.microsoft.com/office/drawing/2014/main" id="{ADB6D1E4-6A1C-4A71-946D-F4FFC7C66753}"/>
                </a:ext>
              </a:extLst>
            </p:cNvPr>
            <p:cNvSpPr/>
            <p:nvPr/>
          </p:nvSpPr>
          <p:spPr>
            <a:xfrm>
              <a:off x="1750568" y="2895600"/>
              <a:ext cx="1272300" cy="1979206"/>
            </a:xfrm>
            <a:prstGeom prst="roundRect">
              <a:avLst>
                <a:gd name="adj" fmla="val 780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Connector 69">
              <a:extLst>
                <a:ext uri="{FF2B5EF4-FFF2-40B4-BE49-F238E27FC236}">
                  <a16:creationId xmlns:a16="http://schemas.microsoft.com/office/drawing/2014/main" id="{DFE52E53-5F83-4586-A240-6614D95757F9}"/>
                </a:ext>
              </a:extLst>
            </p:cNvPr>
            <p:cNvCxnSpPr>
              <a:cxnSpLocks/>
            </p:cNvCxnSpPr>
            <p:nvPr/>
          </p:nvCxnSpPr>
          <p:spPr>
            <a:xfrm>
              <a:off x="1506405" y="1229109"/>
              <a:ext cx="277255" cy="1666491"/>
            </a:xfrm>
            <a:prstGeom prst="line">
              <a:avLst/>
            </a:prstGeom>
            <a:noFill/>
            <a:ln w="31750">
              <a:solidFill>
                <a:srgbClr val="FF0000"/>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73" name="Rectangle: Rounded Corners 72">
              <a:extLst>
                <a:ext uri="{FF2B5EF4-FFF2-40B4-BE49-F238E27FC236}">
                  <a16:creationId xmlns:a16="http://schemas.microsoft.com/office/drawing/2014/main" id="{6753E66F-B5FD-4A3C-95D5-77F31FD1EAE8}"/>
                </a:ext>
              </a:extLst>
            </p:cNvPr>
            <p:cNvSpPr/>
            <p:nvPr/>
          </p:nvSpPr>
          <p:spPr>
            <a:xfrm>
              <a:off x="5476602" y="2695575"/>
              <a:ext cx="590695" cy="1143000"/>
            </a:xfrm>
            <a:prstGeom prst="roundRect">
              <a:avLst>
                <a:gd name="adj" fmla="val 780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7F7E30FC-0A97-4381-B3F5-18DDD152627F}"/>
                </a:ext>
              </a:extLst>
            </p:cNvPr>
            <p:cNvCxnSpPr>
              <a:cxnSpLocks/>
              <a:stCxn id="3" idx="2"/>
            </p:cNvCxnSpPr>
            <p:nvPr/>
          </p:nvCxnSpPr>
          <p:spPr>
            <a:xfrm>
              <a:off x="4812564" y="1894417"/>
              <a:ext cx="664038" cy="823839"/>
            </a:xfrm>
            <a:prstGeom prst="line">
              <a:avLst/>
            </a:prstGeom>
            <a:noFill/>
            <a:ln w="31750">
              <a:solidFill>
                <a:srgbClr val="FF0000"/>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a:extLst>
                <a:ext uri="{FF2B5EF4-FFF2-40B4-BE49-F238E27FC236}">
                  <a16:creationId xmlns:a16="http://schemas.microsoft.com/office/drawing/2014/main" id="{0A0D41C9-3A05-4724-B571-A2B235C6C58E}"/>
                </a:ext>
              </a:extLst>
            </p:cNvPr>
            <p:cNvCxnSpPr>
              <a:cxnSpLocks/>
            </p:cNvCxnSpPr>
            <p:nvPr/>
          </p:nvCxnSpPr>
          <p:spPr>
            <a:xfrm flipH="1">
              <a:off x="4568561" y="1905137"/>
              <a:ext cx="244003" cy="813119"/>
            </a:xfrm>
            <a:prstGeom prst="line">
              <a:avLst/>
            </a:prstGeom>
            <a:noFill/>
            <a:ln w="31750">
              <a:solidFill>
                <a:srgbClr val="FF0000"/>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cxnSp>
        <p:pic>
          <p:nvPicPr>
            <p:cNvPr id="83" name="Picture 82">
              <a:extLst>
                <a:ext uri="{FF2B5EF4-FFF2-40B4-BE49-F238E27FC236}">
                  <a16:creationId xmlns:a16="http://schemas.microsoft.com/office/drawing/2014/main" id="{78491D31-0D6A-453E-8A52-456B460856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2412" y="1301773"/>
              <a:ext cx="802526" cy="548640"/>
            </a:xfrm>
            <a:prstGeom prst="rect">
              <a:avLst/>
            </a:prstGeom>
            <a:effectLst>
              <a:outerShdw blurRad="50800" dist="38100" dir="2700000" algn="tl" rotWithShape="0">
                <a:prstClr val="black">
                  <a:alpha val="40000"/>
                </a:prstClr>
              </a:outerShdw>
            </a:effectLst>
          </p:spPr>
        </p:pic>
        <p:sp>
          <p:nvSpPr>
            <p:cNvPr id="84" name="Rectangle 83">
              <a:extLst>
                <a:ext uri="{FF2B5EF4-FFF2-40B4-BE49-F238E27FC236}">
                  <a16:creationId xmlns:a16="http://schemas.microsoft.com/office/drawing/2014/main" id="{45420F4C-0EA9-407F-AD79-5A61A3CBE115}"/>
                </a:ext>
              </a:extLst>
            </p:cNvPr>
            <p:cNvSpPr/>
            <p:nvPr/>
          </p:nvSpPr>
          <p:spPr>
            <a:xfrm>
              <a:off x="849244" y="1248718"/>
              <a:ext cx="778277" cy="523220"/>
            </a:xfrm>
            <a:prstGeom prst="rect">
              <a:avLst/>
            </a:prstGeom>
          </p:spPr>
          <p:txBody>
            <a:bodyPr wrap="square">
              <a:spAutoFit/>
            </a:bodyPr>
            <a:lstStyle/>
            <a:p>
              <a:r>
                <a:rPr lang="en-US" sz="1400" i="1" dirty="0"/>
                <a:t>Library of  Tests</a:t>
              </a:r>
            </a:p>
          </p:txBody>
        </p:sp>
        <p:cxnSp>
          <p:nvCxnSpPr>
            <p:cNvPr id="99" name="Straight Arrow Connector 98">
              <a:extLst>
                <a:ext uri="{FF2B5EF4-FFF2-40B4-BE49-F238E27FC236}">
                  <a16:creationId xmlns:a16="http://schemas.microsoft.com/office/drawing/2014/main" id="{DE7DF130-421A-4AB1-97DB-B2847EEF81EA}"/>
                </a:ext>
              </a:extLst>
            </p:cNvPr>
            <p:cNvCxnSpPr>
              <a:stCxn id="8" idx="3"/>
              <a:endCxn id="9" idx="1"/>
            </p:cNvCxnSpPr>
            <p:nvPr/>
          </p:nvCxnSpPr>
          <p:spPr>
            <a:xfrm>
              <a:off x="1811956" y="1054267"/>
              <a:ext cx="384899"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0CE6058-3673-4FFC-B11E-40BFAF7042BA}"/>
                </a:ext>
              </a:extLst>
            </p:cNvPr>
            <p:cNvCxnSpPr>
              <a:cxnSpLocks/>
              <a:stCxn id="9" idx="3"/>
              <a:endCxn id="7" idx="1"/>
            </p:cNvCxnSpPr>
            <p:nvPr/>
          </p:nvCxnSpPr>
          <p:spPr>
            <a:xfrm>
              <a:off x="3589416" y="1054267"/>
              <a:ext cx="3323701"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7A6EAB4-D79F-4890-BBBA-8F1F560CE40A}"/>
                </a:ext>
              </a:extLst>
            </p:cNvPr>
            <p:cNvCxnSpPr>
              <a:cxnSpLocks/>
              <a:stCxn id="3" idx="3"/>
              <a:endCxn id="7" idx="1"/>
            </p:cNvCxnSpPr>
            <p:nvPr/>
          </p:nvCxnSpPr>
          <p:spPr>
            <a:xfrm flipV="1">
              <a:off x="5525996" y="1054267"/>
              <a:ext cx="1387121" cy="670873"/>
            </a:xfrm>
            <a:prstGeom prst="bentConnector3">
              <a:avLst>
                <a:gd name="adj1" fmla="val 5000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2">
              <a:extLst>
                <a:ext uri="{FF2B5EF4-FFF2-40B4-BE49-F238E27FC236}">
                  <a16:creationId xmlns:a16="http://schemas.microsoft.com/office/drawing/2014/main" id="{FE161401-A0B0-4D2C-B14A-DCD2958F1209}"/>
                </a:ext>
              </a:extLst>
            </p:cNvPr>
            <p:cNvCxnSpPr>
              <a:cxnSpLocks/>
              <a:stCxn id="7" idx="3"/>
              <a:endCxn id="14" idx="0"/>
            </p:cNvCxnSpPr>
            <p:nvPr/>
          </p:nvCxnSpPr>
          <p:spPr>
            <a:xfrm>
              <a:off x="8941054" y="1054267"/>
              <a:ext cx="1638456" cy="1259250"/>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1354592E-8AAF-4815-B34B-5AAC4AF2FE24}"/>
                </a:ext>
              </a:extLst>
            </p:cNvPr>
            <p:cNvGrpSpPr/>
            <p:nvPr/>
          </p:nvGrpSpPr>
          <p:grpSpPr>
            <a:xfrm>
              <a:off x="7274307" y="1316133"/>
              <a:ext cx="1042273" cy="661690"/>
              <a:chOff x="7993522" y="1316133"/>
              <a:chExt cx="1042273" cy="661690"/>
            </a:xfrm>
          </p:grpSpPr>
          <p:pic>
            <p:nvPicPr>
              <p:cNvPr id="133" name="Picture 132">
                <a:extLst>
                  <a:ext uri="{FF2B5EF4-FFF2-40B4-BE49-F238E27FC236}">
                    <a16:creationId xmlns:a16="http://schemas.microsoft.com/office/drawing/2014/main" id="{619B6A2E-03A9-48D9-A18F-17978AB5AEF6}"/>
                  </a:ext>
                </a:extLst>
              </p:cNvPr>
              <p:cNvPicPr>
                <a:picLocks noChangeAspect="1"/>
              </p:cNvPicPr>
              <p:nvPr/>
            </p:nvPicPr>
            <p:blipFill>
              <a:blip r:embed="rId4"/>
              <a:stretch>
                <a:fillRect/>
              </a:stretch>
            </p:blipFill>
            <p:spPr>
              <a:xfrm>
                <a:off x="8330129" y="1316133"/>
                <a:ext cx="457200" cy="457200"/>
              </a:xfrm>
              <a:prstGeom prst="rect">
                <a:avLst/>
              </a:prstGeom>
              <a:solidFill>
                <a:schemeClr val="accent1"/>
              </a:solidFill>
            </p:spPr>
          </p:pic>
          <p:sp>
            <p:nvSpPr>
              <p:cNvPr id="134" name="Rectangle 133">
                <a:extLst>
                  <a:ext uri="{FF2B5EF4-FFF2-40B4-BE49-F238E27FC236}">
                    <a16:creationId xmlns:a16="http://schemas.microsoft.com/office/drawing/2014/main" id="{B42B00F3-0FF1-4D80-A9DD-3B939E861C51}"/>
                  </a:ext>
                </a:extLst>
              </p:cNvPr>
              <p:cNvSpPr/>
              <p:nvPr/>
            </p:nvSpPr>
            <p:spPr>
              <a:xfrm>
                <a:off x="7993522" y="1700824"/>
                <a:ext cx="1042273" cy="276999"/>
              </a:xfrm>
              <a:prstGeom prst="rect">
                <a:avLst/>
              </a:prstGeom>
            </p:spPr>
            <p:txBody>
              <a:bodyPr wrap="none">
                <a:spAutoFit/>
              </a:bodyPr>
              <a:lstStyle/>
              <a:p>
                <a:r>
                  <a:rPr lang="en-US" sz="1200" i="1" dirty="0"/>
                  <a:t>e.g., Heimdall</a:t>
                </a:r>
                <a:endParaRPr lang="en-US" sz="1200" dirty="0"/>
              </a:p>
            </p:txBody>
          </p:sp>
        </p:grpSp>
        <p:sp>
          <p:nvSpPr>
            <p:cNvPr id="30" name="Rectangle 29">
              <a:extLst>
                <a:ext uri="{FF2B5EF4-FFF2-40B4-BE49-F238E27FC236}">
                  <a16:creationId xmlns:a16="http://schemas.microsoft.com/office/drawing/2014/main" id="{CDB02ADC-5DFE-4132-A1CF-71F90C6FCB81}"/>
                </a:ext>
              </a:extLst>
            </p:cNvPr>
            <p:cNvSpPr/>
            <p:nvPr/>
          </p:nvSpPr>
          <p:spPr>
            <a:xfrm>
              <a:off x="2145240" y="1839323"/>
              <a:ext cx="1129189" cy="307777"/>
            </a:xfrm>
            <a:prstGeom prst="rect">
              <a:avLst/>
            </a:prstGeom>
          </p:spPr>
          <p:txBody>
            <a:bodyPr wrap="square">
              <a:spAutoFit/>
            </a:bodyPr>
            <a:lstStyle/>
            <a:p>
              <a:r>
                <a:rPr lang="en-US" sz="1400" i="1" dirty="0"/>
                <a:t>e.g., </a:t>
              </a:r>
              <a:r>
                <a:rPr lang="en-US" sz="1400" i="1" dirty="0" err="1"/>
                <a:t>InSpec</a:t>
              </a:r>
              <a:endParaRPr lang="en-US" sz="1400" i="1" dirty="0"/>
            </a:p>
          </p:txBody>
        </p:sp>
      </p:grpSp>
      <p:pic>
        <p:nvPicPr>
          <p:cNvPr id="31" name="Picture 30">
            <a:extLst>
              <a:ext uri="{FF2B5EF4-FFF2-40B4-BE49-F238E27FC236}">
                <a16:creationId xmlns:a16="http://schemas.microsoft.com/office/drawing/2014/main" id="{13665B87-A5BD-4324-B6A9-DFCACDD5D030}"/>
              </a:ext>
            </a:extLst>
          </p:cNvPr>
          <p:cNvPicPr>
            <a:picLocks noChangeAspect="1"/>
          </p:cNvPicPr>
          <p:nvPr/>
        </p:nvPicPr>
        <p:blipFill rotWithShape="1">
          <a:blip r:embed="rId5"/>
          <a:srcRect b="29159"/>
          <a:stretch/>
        </p:blipFill>
        <p:spPr>
          <a:xfrm>
            <a:off x="9229919" y="491356"/>
            <a:ext cx="2712066" cy="1565290"/>
          </a:xfrm>
          <a:prstGeom prst="rect">
            <a:avLst/>
          </a:prstGeom>
          <a:effectLst>
            <a:outerShdw blurRad="50800" dist="38100" dir="2700000" algn="tl" rotWithShape="0">
              <a:prstClr val="black">
                <a:alpha val="40000"/>
              </a:prstClr>
            </a:outerShdw>
          </a:effectLst>
        </p:spPr>
      </p:pic>
      <p:sp>
        <p:nvSpPr>
          <p:cNvPr id="32" name="Rectangle: Rounded Corners 31">
            <a:extLst>
              <a:ext uri="{FF2B5EF4-FFF2-40B4-BE49-F238E27FC236}">
                <a16:creationId xmlns:a16="http://schemas.microsoft.com/office/drawing/2014/main" id="{B1CAFB07-A461-4A06-B65A-BAE1390BFE03}"/>
              </a:ext>
            </a:extLst>
          </p:cNvPr>
          <p:cNvSpPr/>
          <p:nvPr/>
        </p:nvSpPr>
        <p:spPr>
          <a:xfrm>
            <a:off x="106954" y="1316133"/>
            <a:ext cx="778276" cy="578284"/>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100" b="1" i="1" dirty="0">
                <a:solidFill>
                  <a:schemeClr val="tx1"/>
                </a:solidFill>
              </a:rPr>
              <a:t>Source Code Repository</a:t>
            </a:r>
          </a:p>
        </p:txBody>
      </p:sp>
    </p:spTree>
    <p:extLst>
      <p:ext uri="{BB962C8B-B14F-4D97-AF65-F5344CB8AC3E}">
        <p14:creationId xmlns:p14="http://schemas.microsoft.com/office/powerpoint/2010/main" val="2922688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41CD-581D-4F61-84CE-661EB9551296}"/>
              </a:ext>
            </a:extLst>
          </p:cNvPr>
          <p:cNvSpPr>
            <a:spLocks noGrp="1"/>
          </p:cNvSpPr>
          <p:nvPr>
            <p:ph type="title"/>
          </p:nvPr>
        </p:nvSpPr>
        <p:spPr>
          <a:xfrm>
            <a:off x="325236" y="147896"/>
            <a:ext cx="11257164" cy="1143000"/>
          </a:xfrm>
        </p:spPr>
        <p:txBody>
          <a:bodyPr/>
          <a:lstStyle/>
          <a:p>
            <a:r>
              <a:rPr lang="en-US" dirty="0"/>
              <a:t>Automating Security Validation – Process to Procedures</a:t>
            </a:r>
          </a:p>
        </p:txBody>
      </p:sp>
      <p:sp>
        <p:nvSpPr>
          <p:cNvPr id="8" name="Shape 317">
            <a:extLst>
              <a:ext uri="{FF2B5EF4-FFF2-40B4-BE49-F238E27FC236}">
                <a16:creationId xmlns:a16="http://schemas.microsoft.com/office/drawing/2014/main" id="{FCBF9382-7FAE-4217-97A8-388D57A8C9E4}"/>
              </a:ext>
            </a:extLst>
          </p:cNvPr>
          <p:cNvSpPr/>
          <p:nvPr/>
        </p:nvSpPr>
        <p:spPr>
          <a:xfrm>
            <a:off x="298527" y="5156524"/>
            <a:ext cx="1185268" cy="670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4356"/>
                </a:lnTo>
                <a:lnTo>
                  <a:pt x="0" y="14980"/>
                </a:lnTo>
                <a:lnTo>
                  <a:pt x="0" y="18453"/>
                </a:lnTo>
                <a:cubicBezTo>
                  <a:pt x="0" y="19364"/>
                  <a:pt x="0" y="19824"/>
                  <a:pt x="87" y="20308"/>
                </a:cubicBezTo>
                <a:cubicBezTo>
                  <a:pt x="196" y="20837"/>
                  <a:pt x="431" y="21254"/>
                  <a:pt x="730" y="21446"/>
                </a:cubicBezTo>
                <a:cubicBezTo>
                  <a:pt x="1004" y="21600"/>
                  <a:pt x="1261" y="21600"/>
                  <a:pt x="1768" y="21600"/>
                </a:cubicBezTo>
                <a:lnTo>
                  <a:pt x="19821" y="21600"/>
                </a:lnTo>
                <a:cubicBezTo>
                  <a:pt x="20336" y="21600"/>
                  <a:pt x="20596" y="21600"/>
                  <a:pt x="20870" y="21446"/>
                </a:cubicBezTo>
                <a:cubicBezTo>
                  <a:pt x="21169" y="21254"/>
                  <a:pt x="21404" y="20837"/>
                  <a:pt x="21513" y="20308"/>
                </a:cubicBezTo>
                <a:cubicBezTo>
                  <a:pt x="21600" y="19824"/>
                  <a:pt x="21600" y="19363"/>
                  <a:pt x="21600" y="18466"/>
                </a:cubicBezTo>
                <a:lnTo>
                  <a:pt x="21600" y="14980"/>
                </a:lnTo>
                <a:lnTo>
                  <a:pt x="21600" y="4369"/>
                </a:lnTo>
                <a:lnTo>
                  <a:pt x="21600" y="0"/>
                </a:lnTo>
                <a:lnTo>
                  <a:pt x="0" y="0"/>
                </a:lnTo>
                <a:close/>
              </a:path>
            </a:pathLst>
          </a:custGeom>
          <a:solidFill>
            <a:srgbClr val="00BFB3">
              <a:alpha val="50000"/>
            </a:srgbClr>
          </a:solidFill>
          <a:ln w="12700">
            <a:miter lim="400000"/>
          </a:ln>
        </p:spPr>
        <p:txBody>
          <a:bodyPr lIns="25400" tIns="25400" rIns="25400" bIns="25400" anchor="ctr"/>
          <a:lstStyle/>
          <a:p>
            <a:pPr algn="ctr" defTabSz="412750">
              <a:defRPr sz="3200" b="0">
                <a:latin typeface="Helvetica Light"/>
                <a:ea typeface="Helvetica Light"/>
                <a:cs typeface="Helvetica Light"/>
                <a:sym typeface="Helvetica Light"/>
              </a:defRPr>
            </a:pPr>
            <a:endParaRPr sz="1600" dirty="0"/>
          </a:p>
        </p:txBody>
      </p:sp>
      <p:grpSp>
        <p:nvGrpSpPr>
          <p:cNvPr id="13" name="Group 12">
            <a:extLst>
              <a:ext uri="{FF2B5EF4-FFF2-40B4-BE49-F238E27FC236}">
                <a16:creationId xmlns:a16="http://schemas.microsoft.com/office/drawing/2014/main" id="{A2B3DE6A-FCEA-43BF-B413-FED1DFBAFAD4}"/>
              </a:ext>
            </a:extLst>
          </p:cNvPr>
          <p:cNvGrpSpPr/>
          <p:nvPr/>
        </p:nvGrpSpPr>
        <p:grpSpPr>
          <a:xfrm>
            <a:off x="4430687" y="2896915"/>
            <a:ext cx="1148775" cy="2060093"/>
            <a:chOff x="8808884" y="3894713"/>
            <a:chExt cx="2297549" cy="3693541"/>
          </a:xfrm>
        </p:grpSpPr>
        <p:pic>
          <p:nvPicPr>
            <p:cNvPr id="14" name="pasted-image.pdf">
              <a:extLst>
                <a:ext uri="{FF2B5EF4-FFF2-40B4-BE49-F238E27FC236}">
                  <a16:creationId xmlns:a16="http://schemas.microsoft.com/office/drawing/2014/main" id="{D9EBAA0D-91D4-4690-92FF-EEDFD104CEC0}"/>
                </a:ext>
              </a:extLst>
            </p:cNvPr>
            <p:cNvPicPr>
              <a:picLocks noChangeAspect="1"/>
            </p:cNvPicPr>
            <p:nvPr/>
          </p:nvPicPr>
          <p:blipFill>
            <a:blip r:embed="rId3"/>
            <a:stretch>
              <a:fillRect/>
            </a:stretch>
          </p:blipFill>
          <p:spPr>
            <a:xfrm>
              <a:off x="9502796" y="5616429"/>
              <a:ext cx="959854" cy="411519"/>
            </a:xfrm>
            <a:prstGeom prst="rect">
              <a:avLst/>
            </a:prstGeom>
            <a:ln w="12700">
              <a:miter lim="400000"/>
            </a:ln>
          </p:spPr>
        </p:pic>
        <p:sp>
          <p:nvSpPr>
            <p:cNvPr id="15" name="Shape 329">
              <a:extLst>
                <a:ext uri="{FF2B5EF4-FFF2-40B4-BE49-F238E27FC236}">
                  <a16:creationId xmlns:a16="http://schemas.microsoft.com/office/drawing/2014/main" id="{AFB62892-5AA5-4145-8295-600503A02291}"/>
                </a:ext>
              </a:extLst>
            </p:cNvPr>
            <p:cNvSpPr/>
            <p:nvPr/>
          </p:nvSpPr>
          <p:spPr>
            <a:xfrm>
              <a:off x="8808884" y="3894713"/>
              <a:ext cx="2297549" cy="3693541"/>
            </a:xfrm>
            <a:prstGeom prst="roundRect">
              <a:avLst>
                <a:gd name="adj" fmla="val 5528"/>
              </a:avLst>
            </a:prstGeom>
            <a:ln w="38100">
              <a:solidFill>
                <a:srgbClr val="93C90E"/>
              </a:solidFill>
              <a:miter lim="400000"/>
            </a:ln>
          </p:spPr>
          <p:txBody>
            <a:bodyPr lIns="25400" tIns="25400" rIns="25400" bIns="25400" anchor="ctr"/>
            <a:lstStyle/>
            <a:p>
              <a:pPr algn="ctr" defTabSz="412750">
                <a:defRPr sz="3200" b="0">
                  <a:latin typeface="Helvetica Light"/>
                  <a:ea typeface="Helvetica Light"/>
                  <a:cs typeface="Helvetica Light"/>
                  <a:sym typeface="Helvetica Light"/>
                </a:defRPr>
              </a:pPr>
              <a:endParaRPr sz="5400" dirty="0"/>
            </a:p>
          </p:txBody>
        </p:sp>
        <p:sp>
          <p:nvSpPr>
            <p:cNvPr id="16" name="Shape 363">
              <a:extLst>
                <a:ext uri="{FF2B5EF4-FFF2-40B4-BE49-F238E27FC236}">
                  <a16:creationId xmlns:a16="http://schemas.microsoft.com/office/drawing/2014/main" id="{2537ECB3-9ADA-4FD6-8274-B0ECBE2F44C6}"/>
                </a:ext>
              </a:extLst>
            </p:cNvPr>
            <p:cNvSpPr/>
            <p:nvPr/>
          </p:nvSpPr>
          <p:spPr>
            <a:xfrm>
              <a:off x="9931364" y="7081502"/>
              <a:ext cx="102720" cy="38167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defRPr sz="1400" b="0">
                  <a:solidFill>
                    <a:srgbClr val="999999"/>
                  </a:solidFill>
                </a:defRPr>
              </a:lvl1pPr>
            </a:lstStyle>
            <a:p>
              <a:pPr defTabSz="457200"/>
              <a:endParaRPr sz="1050" b="1" dirty="0">
                <a:solidFill>
                  <a:schemeClr val="bg2">
                    <a:lumMod val="50000"/>
                  </a:schemeClr>
                </a:solidFill>
              </a:endParaRPr>
            </a:p>
          </p:txBody>
        </p:sp>
        <p:sp>
          <p:nvSpPr>
            <p:cNvPr id="17" name="Shape 365">
              <a:extLst>
                <a:ext uri="{FF2B5EF4-FFF2-40B4-BE49-F238E27FC236}">
                  <a16:creationId xmlns:a16="http://schemas.microsoft.com/office/drawing/2014/main" id="{45755EC1-39AA-4A39-B716-FD9DDE58AB56}"/>
                </a:ext>
              </a:extLst>
            </p:cNvPr>
            <p:cNvSpPr/>
            <p:nvPr/>
          </p:nvSpPr>
          <p:spPr>
            <a:xfrm>
              <a:off x="9241522" y="4789201"/>
              <a:ext cx="1403719" cy="84125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defRPr sz="1800" b="0">
                  <a:solidFill>
                    <a:srgbClr val="000000"/>
                  </a:solidFill>
                </a:defRPr>
              </a:lvl1pPr>
            </a:lstStyle>
            <a:p>
              <a:pPr defTabSz="457200"/>
              <a:r>
                <a:rPr lang="en-US" sz="1200" b="1" dirty="0"/>
                <a:t>Validation</a:t>
              </a:r>
            </a:p>
            <a:p>
              <a:pPr defTabSz="457200"/>
              <a:r>
                <a:rPr lang="en-US" sz="1200" b="1" dirty="0"/>
                <a:t>Profiles</a:t>
              </a:r>
              <a:endParaRPr sz="1200" b="1" dirty="0"/>
            </a:p>
          </p:txBody>
        </p:sp>
        <p:pic>
          <p:nvPicPr>
            <p:cNvPr id="18" name="pasted-image.pdf">
              <a:extLst>
                <a:ext uri="{FF2B5EF4-FFF2-40B4-BE49-F238E27FC236}">
                  <a16:creationId xmlns:a16="http://schemas.microsoft.com/office/drawing/2014/main" id="{49B5E620-7E86-41C6-8649-7EECA712C97A}"/>
                </a:ext>
              </a:extLst>
            </p:cNvPr>
            <p:cNvPicPr>
              <a:picLocks noChangeAspect="1"/>
            </p:cNvPicPr>
            <p:nvPr/>
          </p:nvPicPr>
          <p:blipFill>
            <a:blip r:embed="rId3"/>
            <a:stretch>
              <a:fillRect/>
            </a:stretch>
          </p:blipFill>
          <p:spPr>
            <a:xfrm>
              <a:off x="9502796" y="6231045"/>
              <a:ext cx="959854" cy="411519"/>
            </a:xfrm>
            <a:prstGeom prst="rect">
              <a:avLst/>
            </a:prstGeom>
            <a:ln w="12700">
              <a:miter lim="400000"/>
            </a:ln>
          </p:spPr>
        </p:pic>
        <p:pic>
          <p:nvPicPr>
            <p:cNvPr id="19" name="pasted-image.pdf">
              <a:extLst>
                <a:ext uri="{FF2B5EF4-FFF2-40B4-BE49-F238E27FC236}">
                  <a16:creationId xmlns:a16="http://schemas.microsoft.com/office/drawing/2014/main" id="{0DB063F6-7C6E-474B-9E3D-20E991388ED2}"/>
                </a:ext>
              </a:extLst>
            </p:cNvPr>
            <p:cNvPicPr>
              <a:picLocks noChangeAspect="1"/>
            </p:cNvPicPr>
            <p:nvPr/>
          </p:nvPicPr>
          <p:blipFill>
            <a:blip r:embed="rId3"/>
            <a:stretch>
              <a:fillRect/>
            </a:stretch>
          </p:blipFill>
          <p:spPr>
            <a:xfrm>
              <a:off x="9498964" y="6898499"/>
              <a:ext cx="959854" cy="411519"/>
            </a:xfrm>
            <a:prstGeom prst="rect">
              <a:avLst/>
            </a:prstGeom>
            <a:ln w="12700">
              <a:miter lim="400000"/>
            </a:ln>
          </p:spPr>
        </p:pic>
        <p:pic>
          <p:nvPicPr>
            <p:cNvPr id="20" name="Picture 19">
              <a:extLst>
                <a:ext uri="{FF2B5EF4-FFF2-40B4-BE49-F238E27FC236}">
                  <a16:creationId xmlns:a16="http://schemas.microsoft.com/office/drawing/2014/main" id="{52AFF481-2FC0-4BC2-8A1B-FA3B03C0CB5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88590" y="3958565"/>
              <a:ext cx="1371599" cy="792750"/>
            </a:xfrm>
            <a:prstGeom prst="rect">
              <a:avLst/>
            </a:prstGeom>
          </p:spPr>
        </p:pic>
      </p:grpSp>
      <p:grpSp>
        <p:nvGrpSpPr>
          <p:cNvPr id="9" name="Group 8">
            <a:extLst>
              <a:ext uri="{FF2B5EF4-FFF2-40B4-BE49-F238E27FC236}">
                <a16:creationId xmlns:a16="http://schemas.microsoft.com/office/drawing/2014/main" id="{9A72C7C4-8FB0-4AC4-883C-56799564756F}"/>
              </a:ext>
            </a:extLst>
          </p:cNvPr>
          <p:cNvGrpSpPr/>
          <p:nvPr/>
        </p:nvGrpSpPr>
        <p:grpSpPr>
          <a:xfrm>
            <a:off x="6428403" y="2615563"/>
            <a:ext cx="1271815" cy="3634351"/>
            <a:chOff x="6428403" y="2615563"/>
            <a:chExt cx="1271815" cy="3634351"/>
          </a:xfrm>
        </p:grpSpPr>
        <p:sp>
          <p:nvSpPr>
            <p:cNvPr id="7" name="Shape 318">
              <a:extLst>
                <a:ext uri="{FF2B5EF4-FFF2-40B4-BE49-F238E27FC236}">
                  <a16:creationId xmlns:a16="http://schemas.microsoft.com/office/drawing/2014/main" id="{28954294-FE08-40E8-8C42-290A077B6F32}"/>
                </a:ext>
              </a:extLst>
            </p:cNvPr>
            <p:cNvSpPr/>
            <p:nvPr/>
          </p:nvSpPr>
          <p:spPr>
            <a:xfrm>
              <a:off x="6434873" y="5370771"/>
              <a:ext cx="1249095" cy="8791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4356"/>
                  </a:lnTo>
                  <a:lnTo>
                    <a:pt x="0" y="14980"/>
                  </a:lnTo>
                  <a:lnTo>
                    <a:pt x="0" y="18453"/>
                  </a:lnTo>
                  <a:cubicBezTo>
                    <a:pt x="0" y="19364"/>
                    <a:pt x="0" y="19824"/>
                    <a:pt x="87" y="20308"/>
                  </a:cubicBezTo>
                  <a:cubicBezTo>
                    <a:pt x="196" y="20837"/>
                    <a:pt x="431" y="21254"/>
                    <a:pt x="730" y="21446"/>
                  </a:cubicBezTo>
                  <a:cubicBezTo>
                    <a:pt x="1004" y="21600"/>
                    <a:pt x="1261" y="21600"/>
                    <a:pt x="1768" y="21600"/>
                  </a:cubicBezTo>
                  <a:lnTo>
                    <a:pt x="19821" y="21600"/>
                  </a:lnTo>
                  <a:cubicBezTo>
                    <a:pt x="20336" y="21600"/>
                    <a:pt x="20596" y="21600"/>
                    <a:pt x="20870" y="21446"/>
                  </a:cubicBezTo>
                  <a:cubicBezTo>
                    <a:pt x="21169" y="21254"/>
                    <a:pt x="21404" y="20837"/>
                    <a:pt x="21513" y="20308"/>
                  </a:cubicBezTo>
                  <a:cubicBezTo>
                    <a:pt x="21600" y="19824"/>
                    <a:pt x="21600" y="19363"/>
                    <a:pt x="21600" y="18466"/>
                  </a:cubicBezTo>
                  <a:lnTo>
                    <a:pt x="21600" y="14980"/>
                  </a:lnTo>
                  <a:lnTo>
                    <a:pt x="21600" y="4369"/>
                  </a:lnTo>
                  <a:lnTo>
                    <a:pt x="21600" y="0"/>
                  </a:lnTo>
                  <a:lnTo>
                    <a:pt x="0" y="0"/>
                  </a:lnTo>
                  <a:close/>
                </a:path>
              </a:pathLst>
            </a:custGeom>
            <a:solidFill>
              <a:srgbClr val="00BFB3">
                <a:alpha val="50000"/>
              </a:srgbClr>
            </a:solidFill>
            <a:ln w="12700">
              <a:miter lim="400000"/>
            </a:ln>
          </p:spPr>
          <p:txBody>
            <a:bodyPr lIns="25400" tIns="25400" rIns="25400" bIns="25400" anchor="ctr"/>
            <a:lstStyle/>
            <a:p>
              <a:pPr algn="ctr" defTabSz="412750">
                <a:defRPr sz="3200" b="0">
                  <a:latin typeface="Helvetica Light"/>
                  <a:ea typeface="Helvetica Light"/>
                  <a:cs typeface="Helvetica Light"/>
                  <a:sym typeface="Helvetica Light"/>
                </a:defRPr>
              </a:pPr>
              <a:endParaRPr sz="1600" dirty="0"/>
            </a:p>
          </p:txBody>
        </p:sp>
        <p:sp>
          <p:nvSpPr>
            <p:cNvPr id="21" name="Shape 328">
              <a:extLst>
                <a:ext uri="{FF2B5EF4-FFF2-40B4-BE49-F238E27FC236}">
                  <a16:creationId xmlns:a16="http://schemas.microsoft.com/office/drawing/2014/main" id="{AEFDBF6D-17B9-4606-AF03-5A344A2DA272}"/>
                </a:ext>
              </a:extLst>
            </p:cNvPr>
            <p:cNvSpPr/>
            <p:nvPr/>
          </p:nvSpPr>
          <p:spPr>
            <a:xfrm>
              <a:off x="6428403" y="2615563"/>
              <a:ext cx="1255564" cy="3634351"/>
            </a:xfrm>
            <a:prstGeom prst="roundRect">
              <a:avLst>
                <a:gd name="adj" fmla="val 5057"/>
              </a:avLst>
            </a:prstGeom>
            <a:ln w="38100">
              <a:solidFill>
                <a:srgbClr val="00BFB3"/>
              </a:solidFill>
              <a:miter lim="400000"/>
            </a:ln>
          </p:spPr>
          <p:txBody>
            <a:bodyPr lIns="25400" tIns="25400" rIns="25400" bIns="25400" anchor="ctr"/>
            <a:lstStyle/>
            <a:p>
              <a:pPr algn="ctr" defTabSz="412750">
                <a:defRPr sz="3200" b="0">
                  <a:latin typeface="Helvetica Light"/>
                  <a:ea typeface="Helvetica Light"/>
                  <a:cs typeface="Helvetica Light"/>
                  <a:sym typeface="Helvetica Light"/>
                </a:defRPr>
              </a:pPr>
              <a:endParaRPr sz="1600" dirty="0"/>
            </a:p>
          </p:txBody>
        </p:sp>
        <p:grpSp>
          <p:nvGrpSpPr>
            <p:cNvPr id="22" name="Group 336">
              <a:extLst>
                <a:ext uri="{FF2B5EF4-FFF2-40B4-BE49-F238E27FC236}">
                  <a16:creationId xmlns:a16="http://schemas.microsoft.com/office/drawing/2014/main" id="{E1FC6C4A-ADB9-4CDC-8C4E-ECCAE3DC1719}"/>
                </a:ext>
              </a:extLst>
            </p:cNvPr>
            <p:cNvGrpSpPr/>
            <p:nvPr/>
          </p:nvGrpSpPr>
          <p:grpSpPr>
            <a:xfrm>
              <a:off x="6527101" y="3217393"/>
              <a:ext cx="1058170" cy="1791596"/>
              <a:chOff x="0" y="0"/>
              <a:chExt cx="2116336" cy="3608487"/>
            </a:xfrm>
          </p:grpSpPr>
          <p:sp>
            <p:nvSpPr>
              <p:cNvPr id="23" name="Shape 333">
                <a:extLst>
                  <a:ext uri="{FF2B5EF4-FFF2-40B4-BE49-F238E27FC236}">
                    <a16:creationId xmlns:a16="http://schemas.microsoft.com/office/drawing/2014/main" id="{2608C177-BA79-4C55-A8BD-B1C43A60E3A6}"/>
                  </a:ext>
                </a:extLst>
              </p:cNvPr>
              <p:cNvSpPr/>
              <p:nvPr/>
            </p:nvSpPr>
            <p:spPr>
              <a:xfrm>
                <a:off x="13878" y="2385466"/>
                <a:ext cx="2088581" cy="1"/>
              </a:xfrm>
              <a:prstGeom prst="line">
                <a:avLst/>
              </a:prstGeom>
              <a:noFill/>
              <a:ln w="25400" cap="flat">
                <a:solidFill>
                  <a:srgbClr val="00BFB3"/>
                </a:solidFill>
                <a:custDash>
                  <a:ds d="200000" sp="200000"/>
                </a:custDash>
                <a:miter lim="400000"/>
              </a:ln>
              <a:effectLst/>
            </p:spPr>
            <p:txBody>
              <a:bodyPr wrap="square" lIns="25400" tIns="25400" rIns="25400" bIns="25400" numCol="1" anchor="ctr">
                <a:noAutofit/>
              </a:bodyPr>
              <a:lstStyle/>
              <a:p>
                <a:pPr algn="ctr" defTabSz="412750">
                  <a:defRPr sz="3200" b="0">
                    <a:solidFill>
                      <a:srgbClr val="000000"/>
                    </a:solidFill>
                    <a:latin typeface="Helvetica Light"/>
                    <a:ea typeface="Helvetica Light"/>
                    <a:cs typeface="Helvetica Light"/>
                    <a:sym typeface="Helvetica Light"/>
                  </a:defRPr>
                </a:pPr>
                <a:endParaRPr sz="1600" dirty="0"/>
              </a:p>
            </p:txBody>
          </p:sp>
          <p:sp>
            <p:nvSpPr>
              <p:cNvPr id="24" name="Shape 334">
                <a:extLst>
                  <a:ext uri="{FF2B5EF4-FFF2-40B4-BE49-F238E27FC236}">
                    <a16:creationId xmlns:a16="http://schemas.microsoft.com/office/drawing/2014/main" id="{62613F5D-374C-42CB-8CD2-849F2D44A5A0}"/>
                  </a:ext>
                </a:extLst>
              </p:cNvPr>
              <p:cNvSpPr/>
              <p:nvPr/>
            </p:nvSpPr>
            <p:spPr>
              <a:xfrm>
                <a:off x="13878" y="1166266"/>
                <a:ext cx="2088581" cy="1"/>
              </a:xfrm>
              <a:prstGeom prst="line">
                <a:avLst/>
              </a:prstGeom>
              <a:noFill/>
              <a:ln w="25400" cap="flat">
                <a:solidFill>
                  <a:srgbClr val="00BFB3"/>
                </a:solidFill>
                <a:custDash>
                  <a:ds d="200000" sp="200000"/>
                </a:custDash>
                <a:miter lim="400000"/>
              </a:ln>
              <a:effectLst/>
            </p:spPr>
            <p:txBody>
              <a:bodyPr wrap="square" lIns="25400" tIns="25400" rIns="25400" bIns="25400" numCol="1" anchor="ctr">
                <a:noAutofit/>
              </a:bodyPr>
              <a:lstStyle/>
              <a:p>
                <a:pPr algn="ctr" defTabSz="412750">
                  <a:defRPr sz="3200" b="0">
                    <a:solidFill>
                      <a:srgbClr val="000000"/>
                    </a:solidFill>
                    <a:latin typeface="Helvetica Light"/>
                    <a:ea typeface="Helvetica Light"/>
                    <a:cs typeface="Helvetica Light"/>
                    <a:sym typeface="Helvetica Light"/>
                  </a:defRPr>
                </a:pPr>
                <a:endParaRPr sz="1600" dirty="0"/>
              </a:p>
            </p:txBody>
          </p:sp>
          <p:sp>
            <p:nvSpPr>
              <p:cNvPr id="25" name="Shape 335">
                <a:extLst>
                  <a:ext uri="{FF2B5EF4-FFF2-40B4-BE49-F238E27FC236}">
                    <a16:creationId xmlns:a16="http://schemas.microsoft.com/office/drawing/2014/main" id="{7E09EDDB-A10D-404F-B1B8-49850B3A0D2A}"/>
                  </a:ext>
                </a:extLst>
              </p:cNvPr>
              <p:cNvSpPr/>
              <p:nvPr/>
            </p:nvSpPr>
            <p:spPr>
              <a:xfrm>
                <a:off x="0" y="0"/>
                <a:ext cx="2116336" cy="3608487"/>
              </a:xfrm>
              <a:prstGeom prst="roundRect">
                <a:avLst>
                  <a:gd name="adj" fmla="val 6001"/>
                </a:avLst>
              </a:prstGeom>
              <a:noFill/>
              <a:ln w="25400" cap="flat">
                <a:solidFill>
                  <a:srgbClr val="00BFB3"/>
                </a:solidFill>
                <a:custDash>
                  <a:ds d="200000" sp="200000"/>
                </a:custDash>
                <a:miter lim="400000"/>
              </a:ln>
              <a:effectLst/>
            </p:spPr>
            <p:txBody>
              <a:bodyPr wrap="square" lIns="25400" tIns="25400" rIns="25400" bIns="25400" numCol="1" anchor="ctr">
                <a:noAutofit/>
              </a:bodyPr>
              <a:lstStyle/>
              <a:p>
                <a:pPr algn="ctr" defTabSz="412750">
                  <a:defRPr sz="3200" b="0">
                    <a:latin typeface="Helvetica Light"/>
                    <a:ea typeface="Helvetica Light"/>
                    <a:cs typeface="Helvetica Light"/>
                    <a:sym typeface="Helvetica Light"/>
                  </a:defRPr>
                </a:pPr>
                <a:endParaRPr sz="1600" dirty="0"/>
              </a:p>
            </p:txBody>
          </p:sp>
        </p:grpSp>
        <p:sp>
          <p:nvSpPr>
            <p:cNvPr id="26" name="Shape 366">
              <a:extLst>
                <a:ext uri="{FF2B5EF4-FFF2-40B4-BE49-F238E27FC236}">
                  <a16:creationId xmlns:a16="http://schemas.microsoft.com/office/drawing/2014/main" id="{B4E7568C-29D0-4A7D-A701-6682BB4423BD}"/>
                </a:ext>
              </a:extLst>
            </p:cNvPr>
            <p:cNvSpPr/>
            <p:nvPr/>
          </p:nvSpPr>
          <p:spPr>
            <a:xfrm>
              <a:off x="6832993" y="2725130"/>
              <a:ext cx="867225" cy="3282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defRPr sz="1800" b="0">
                  <a:solidFill>
                    <a:srgbClr val="000000"/>
                  </a:solidFill>
                </a:defRPr>
              </a:lvl1pPr>
            </a:lstStyle>
            <a:p>
              <a:pPr defTabSz="457200"/>
              <a:r>
                <a:rPr lang="en-US" sz="900" b="1" dirty="0"/>
                <a:t>System(s) Under </a:t>
              </a:r>
            </a:p>
            <a:p>
              <a:pPr defTabSz="457200"/>
              <a:r>
                <a:rPr lang="en-US" sz="900" b="1" dirty="0"/>
                <a:t>Evaluation</a:t>
              </a:r>
              <a:endParaRPr sz="900" b="1" dirty="0"/>
            </a:p>
          </p:txBody>
        </p:sp>
        <p:sp>
          <p:nvSpPr>
            <p:cNvPr id="27" name="Shape 380">
              <a:extLst>
                <a:ext uri="{FF2B5EF4-FFF2-40B4-BE49-F238E27FC236}">
                  <a16:creationId xmlns:a16="http://schemas.microsoft.com/office/drawing/2014/main" id="{8145180E-0229-432D-838B-8A12F48FC20B}"/>
                </a:ext>
              </a:extLst>
            </p:cNvPr>
            <p:cNvSpPr/>
            <p:nvPr/>
          </p:nvSpPr>
          <p:spPr>
            <a:xfrm>
              <a:off x="6485363" y="5336012"/>
              <a:ext cx="1204801" cy="26674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ctr">
                <a:defRPr sz="1800" b="0">
                  <a:solidFill>
                    <a:srgbClr val="000000"/>
                  </a:solidFill>
                </a:defRPr>
              </a:lvl1pPr>
            </a:lstStyle>
            <a:p>
              <a:pPr defTabSz="457200"/>
              <a:r>
                <a:rPr lang="en-US" sz="1400" b="1" dirty="0" err="1"/>
                <a:t>InSpec</a:t>
              </a:r>
              <a:r>
                <a:rPr lang="en-US" sz="1400" b="1" dirty="0"/>
                <a:t> Engine</a:t>
              </a:r>
              <a:endParaRPr sz="1400" b="1" dirty="0"/>
            </a:p>
          </p:txBody>
        </p:sp>
        <p:pic>
          <p:nvPicPr>
            <p:cNvPr id="28" name="pasted-image.pdf">
              <a:extLst>
                <a:ext uri="{FF2B5EF4-FFF2-40B4-BE49-F238E27FC236}">
                  <a16:creationId xmlns:a16="http://schemas.microsoft.com/office/drawing/2014/main" id="{1A02175A-ECE0-4864-8578-B93F6B3E6FEE}"/>
                </a:ext>
              </a:extLst>
            </p:cNvPr>
            <p:cNvPicPr>
              <a:picLocks noChangeAspect="1"/>
            </p:cNvPicPr>
            <p:nvPr/>
          </p:nvPicPr>
          <p:blipFill>
            <a:blip r:embed="rId5"/>
            <a:stretch>
              <a:fillRect/>
            </a:stretch>
          </p:blipFill>
          <p:spPr>
            <a:xfrm>
              <a:off x="6817089" y="3136117"/>
              <a:ext cx="479928" cy="205760"/>
            </a:xfrm>
            <a:prstGeom prst="rect">
              <a:avLst/>
            </a:prstGeom>
            <a:ln w="12700">
              <a:miter lim="400000"/>
            </a:ln>
          </p:spPr>
        </p:pic>
        <p:pic>
          <p:nvPicPr>
            <p:cNvPr id="29" name="pasted-image.pdf">
              <a:extLst>
                <a:ext uri="{FF2B5EF4-FFF2-40B4-BE49-F238E27FC236}">
                  <a16:creationId xmlns:a16="http://schemas.microsoft.com/office/drawing/2014/main" id="{145A7444-8EAD-40C6-A837-2E4413EA2657}"/>
                </a:ext>
              </a:extLst>
            </p:cNvPr>
            <p:cNvPicPr>
              <a:picLocks noChangeAspect="1"/>
            </p:cNvPicPr>
            <p:nvPr/>
          </p:nvPicPr>
          <p:blipFill>
            <a:blip r:embed="rId5"/>
            <a:stretch>
              <a:fillRect/>
            </a:stretch>
          </p:blipFill>
          <p:spPr>
            <a:xfrm>
              <a:off x="6817089" y="3739367"/>
              <a:ext cx="479928" cy="205760"/>
            </a:xfrm>
            <a:prstGeom prst="rect">
              <a:avLst/>
            </a:prstGeom>
            <a:ln w="12700">
              <a:miter lim="400000"/>
            </a:ln>
          </p:spPr>
        </p:pic>
        <p:pic>
          <p:nvPicPr>
            <p:cNvPr id="30" name="pasted-image.pdf">
              <a:extLst>
                <a:ext uri="{FF2B5EF4-FFF2-40B4-BE49-F238E27FC236}">
                  <a16:creationId xmlns:a16="http://schemas.microsoft.com/office/drawing/2014/main" id="{DF757391-D87E-4ADD-ABEC-849C52CC9C2E}"/>
                </a:ext>
              </a:extLst>
            </p:cNvPr>
            <p:cNvPicPr>
              <a:picLocks noChangeAspect="1"/>
            </p:cNvPicPr>
            <p:nvPr/>
          </p:nvPicPr>
          <p:blipFill>
            <a:blip r:embed="rId5"/>
            <a:stretch>
              <a:fillRect/>
            </a:stretch>
          </p:blipFill>
          <p:spPr>
            <a:xfrm>
              <a:off x="6817089" y="4342617"/>
              <a:ext cx="479928" cy="205760"/>
            </a:xfrm>
            <a:prstGeom prst="rect">
              <a:avLst/>
            </a:prstGeom>
            <a:ln w="12700">
              <a:miter lim="400000"/>
            </a:ln>
          </p:spPr>
        </p:pic>
        <p:pic>
          <p:nvPicPr>
            <p:cNvPr id="31" name="pasted-image.pdf">
              <a:extLst>
                <a:ext uri="{FF2B5EF4-FFF2-40B4-BE49-F238E27FC236}">
                  <a16:creationId xmlns:a16="http://schemas.microsoft.com/office/drawing/2014/main" id="{D7A165DC-225C-4F32-91B8-ED20BB9BD293}"/>
                </a:ext>
              </a:extLst>
            </p:cNvPr>
            <p:cNvPicPr>
              <a:picLocks noChangeAspect="1"/>
            </p:cNvPicPr>
            <p:nvPr/>
          </p:nvPicPr>
          <p:blipFill>
            <a:blip r:embed="rId5"/>
            <a:stretch>
              <a:fillRect/>
            </a:stretch>
          </p:blipFill>
          <p:spPr>
            <a:xfrm>
              <a:off x="6817089" y="4945867"/>
              <a:ext cx="479928" cy="205760"/>
            </a:xfrm>
            <a:prstGeom prst="rect">
              <a:avLst/>
            </a:prstGeom>
            <a:ln w="12700">
              <a:miter lim="400000"/>
            </a:ln>
          </p:spPr>
        </p:pic>
        <p:sp>
          <p:nvSpPr>
            <p:cNvPr id="32" name="Shape 417">
              <a:extLst>
                <a:ext uri="{FF2B5EF4-FFF2-40B4-BE49-F238E27FC236}">
                  <a16:creationId xmlns:a16="http://schemas.microsoft.com/office/drawing/2014/main" id="{4A867F52-453B-449E-B346-11B2D564BBF1}"/>
                </a:ext>
              </a:extLst>
            </p:cNvPr>
            <p:cNvSpPr/>
            <p:nvPr/>
          </p:nvSpPr>
          <p:spPr>
            <a:xfrm>
              <a:off x="6682685" y="3365590"/>
              <a:ext cx="747000"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defRPr sz="1400" b="0">
                  <a:solidFill>
                    <a:srgbClr val="999999"/>
                  </a:solidFill>
                </a:defRPr>
              </a:lvl1pPr>
            </a:lstStyle>
            <a:p>
              <a:pPr defTabSz="457200"/>
              <a:r>
                <a:rPr sz="700" dirty="0"/>
                <a:t>Master Nodes (3)</a:t>
              </a:r>
            </a:p>
          </p:txBody>
        </p:sp>
        <p:sp>
          <p:nvSpPr>
            <p:cNvPr id="33" name="Shape 418">
              <a:extLst>
                <a:ext uri="{FF2B5EF4-FFF2-40B4-BE49-F238E27FC236}">
                  <a16:creationId xmlns:a16="http://schemas.microsoft.com/office/drawing/2014/main" id="{2CEA3B07-5063-488D-BF26-FDD332A7DD75}"/>
                </a:ext>
              </a:extLst>
            </p:cNvPr>
            <p:cNvSpPr/>
            <p:nvPr/>
          </p:nvSpPr>
          <p:spPr>
            <a:xfrm>
              <a:off x="6693105" y="3970957"/>
              <a:ext cx="726161"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defRPr sz="1400" b="0">
                  <a:solidFill>
                    <a:srgbClr val="999999"/>
                  </a:solidFill>
                </a:defRPr>
              </a:lvl1pPr>
            </a:lstStyle>
            <a:p>
              <a:pPr defTabSz="457200"/>
              <a:r>
                <a:rPr sz="700" dirty="0"/>
                <a:t>Ingest Nodes (X)</a:t>
              </a:r>
            </a:p>
          </p:txBody>
        </p:sp>
        <p:sp>
          <p:nvSpPr>
            <p:cNvPr id="34" name="Shape 419">
              <a:extLst>
                <a:ext uri="{FF2B5EF4-FFF2-40B4-BE49-F238E27FC236}">
                  <a16:creationId xmlns:a16="http://schemas.microsoft.com/office/drawing/2014/main" id="{67D41D2B-2708-4AF1-9B4E-EF743A40876C}"/>
                </a:ext>
              </a:extLst>
            </p:cNvPr>
            <p:cNvSpPr/>
            <p:nvPr/>
          </p:nvSpPr>
          <p:spPr>
            <a:xfrm>
              <a:off x="6610550" y="4576324"/>
              <a:ext cx="891270"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defRPr sz="1400" b="0">
                  <a:solidFill>
                    <a:srgbClr val="999999"/>
                  </a:solidFill>
                </a:defRPr>
              </a:lvl1pPr>
            </a:lstStyle>
            <a:p>
              <a:pPr defTabSz="457200"/>
              <a:r>
                <a:rPr sz="700" dirty="0"/>
                <a:t>Data Nodes - Hot (X)</a:t>
              </a:r>
            </a:p>
          </p:txBody>
        </p:sp>
        <p:sp>
          <p:nvSpPr>
            <p:cNvPr id="35" name="Shape 420">
              <a:extLst>
                <a:ext uri="{FF2B5EF4-FFF2-40B4-BE49-F238E27FC236}">
                  <a16:creationId xmlns:a16="http://schemas.microsoft.com/office/drawing/2014/main" id="{86CAB819-E1E3-451D-B4C0-2665DCC9FFB0}"/>
                </a:ext>
              </a:extLst>
            </p:cNvPr>
            <p:cNvSpPr/>
            <p:nvPr/>
          </p:nvSpPr>
          <p:spPr>
            <a:xfrm>
              <a:off x="6560055" y="5181690"/>
              <a:ext cx="992259"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defRPr sz="1400" b="0">
                  <a:solidFill>
                    <a:srgbClr val="999999"/>
                  </a:solidFill>
                </a:defRPr>
              </a:lvl1pPr>
            </a:lstStyle>
            <a:p>
              <a:pPr defTabSz="457200"/>
              <a:r>
                <a:rPr sz="700" dirty="0"/>
                <a:t>Data Nodes - Warm (X)</a:t>
              </a:r>
            </a:p>
          </p:txBody>
        </p:sp>
        <p:pic>
          <p:nvPicPr>
            <p:cNvPr id="36" name="Picture 35">
              <a:extLst>
                <a:ext uri="{FF2B5EF4-FFF2-40B4-BE49-F238E27FC236}">
                  <a16:creationId xmlns:a16="http://schemas.microsoft.com/office/drawing/2014/main" id="{E482E398-CB92-4E7D-B449-D94BDBF795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16106" y="5602752"/>
              <a:ext cx="885714" cy="571429"/>
            </a:xfrm>
            <a:prstGeom prst="rect">
              <a:avLst/>
            </a:prstGeom>
          </p:spPr>
        </p:pic>
        <p:pic>
          <p:nvPicPr>
            <p:cNvPr id="37" name="pasted-image.pdf">
              <a:extLst>
                <a:ext uri="{FF2B5EF4-FFF2-40B4-BE49-F238E27FC236}">
                  <a16:creationId xmlns:a16="http://schemas.microsoft.com/office/drawing/2014/main" id="{198108E3-2DC0-46FF-965B-E87B512106C1}"/>
                </a:ext>
              </a:extLst>
            </p:cNvPr>
            <p:cNvPicPr>
              <a:picLocks noChangeAspect="1"/>
            </p:cNvPicPr>
            <p:nvPr/>
          </p:nvPicPr>
          <p:blipFill>
            <a:blip r:embed="rId7"/>
            <a:stretch>
              <a:fillRect/>
            </a:stretch>
          </p:blipFill>
          <p:spPr>
            <a:xfrm>
              <a:off x="6488158" y="2723992"/>
              <a:ext cx="371285" cy="371285"/>
            </a:xfrm>
            <a:prstGeom prst="rect">
              <a:avLst/>
            </a:prstGeom>
            <a:ln w="12700">
              <a:miter lim="400000"/>
            </a:ln>
          </p:spPr>
        </p:pic>
      </p:grpSp>
      <p:grpSp>
        <p:nvGrpSpPr>
          <p:cNvPr id="38" name="Group 37">
            <a:extLst>
              <a:ext uri="{FF2B5EF4-FFF2-40B4-BE49-F238E27FC236}">
                <a16:creationId xmlns:a16="http://schemas.microsoft.com/office/drawing/2014/main" id="{B1522E81-43A4-4D66-8FB8-EB3AB33CFE2C}"/>
              </a:ext>
            </a:extLst>
          </p:cNvPr>
          <p:cNvGrpSpPr/>
          <p:nvPr/>
        </p:nvGrpSpPr>
        <p:grpSpPr>
          <a:xfrm>
            <a:off x="8271089" y="3440560"/>
            <a:ext cx="1267802" cy="772156"/>
            <a:chOff x="14525898" y="4965724"/>
            <a:chExt cx="2535602" cy="1544312"/>
          </a:xfrm>
        </p:grpSpPr>
        <p:sp>
          <p:nvSpPr>
            <p:cNvPr id="40" name="Shape 362">
              <a:extLst>
                <a:ext uri="{FF2B5EF4-FFF2-40B4-BE49-F238E27FC236}">
                  <a16:creationId xmlns:a16="http://schemas.microsoft.com/office/drawing/2014/main" id="{C0DAF868-FECA-4010-A893-6AA63D454E31}"/>
                </a:ext>
              </a:extLst>
            </p:cNvPr>
            <p:cNvSpPr/>
            <p:nvPr/>
          </p:nvSpPr>
          <p:spPr>
            <a:xfrm>
              <a:off x="14525898" y="4965724"/>
              <a:ext cx="1372171" cy="77970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defTabSz="457200">
                <a:defRPr sz="1400">
                  <a:solidFill>
                    <a:srgbClr val="999999"/>
                  </a:solidFill>
                </a:defRPr>
              </a:pPr>
              <a:r>
                <a:rPr lang="en-US" sz="1100" b="1" dirty="0">
                  <a:solidFill>
                    <a:schemeClr val="tx2">
                      <a:lumMod val="50000"/>
                    </a:schemeClr>
                  </a:solidFill>
                </a:rPr>
                <a:t>Validation </a:t>
              </a:r>
            </a:p>
            <a:p>
              <a:pPr algn="ctr" defTabSz="457200">
                <a:defRPr sz="1400">
                  <a:solidFill>
                    <a:srgbClr val="999999"/>
                  </a:solidFill>
                </a:defRPr>
              </a:pPr>
              <a:r>
                <a:rPr lang="en-US" sz="1100" b="1" dirty="0">
                  <a:solidFill>
                    <a:schemeClr val="tx2">
                      <a:lumMod val="50000"/>
                    </a:schemeClr>
                  </a:solidFill>
                </a:rPr>
                <a:t>Results</a:t>
              </a:r>
              <a:endParaRPr sz="1100" b="1" dirty="0">
                <a:solidFill>
                  <a:schemeClr val="tx2">
                    <a:lumMod val="50000"/>
                  </a:schemeClr>
                </a:solidFill>
              </a:endParaRPr>
            </a:p>
          </p:txBody>
        </p:sp>
        <p:pic>
          <p:nvPicPr>
            <p:cNvPr id="41" name="Picture 40">
              <a:extLst>
                <a:ext uri="{FF2B5EF4-FFF2-40B4-BE49-F238E27FC236}">
                  <a16:creationId xmlns:a16="http://schemas.microsoft.com/office/drawing/2014/main" id="{08C45C3D-A2FB-4145-930B-D8EBE18FF8A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842085" y="5290624"/>
              <a:ext cx="1219415" cy="1219412"/>
            </a:xfrm>
            <a:prstGeom prst="rect">
              <a:avLst/>
            </a:prstGeom>
          </p:spPr>
        </p:pic>
      </p:grpSp>
      <p:grpSp>
        <p:nvGrpSpPr>
          <p:cNvPr id="142" name="Group 141">
            <a:extLst>
              <a:ext uri="{FF2B5EF4-FFF2-40B4-BE49-F238E27FC236}">
                <a16:creationId xmlns:a16="http://schemas.microsoft.com/office/drawing/2014/main" id="{65E1CD34-ACBA-4D96-9096-813F826FC074}"/>
              </a:ext>
            </a:extLst>
          </p:cNvPr>
          <p:cNvGrpSpPr/>
          <p:nvPr/>
        </p:nvGrpSpPr>
        <p:grpSpPr>
          <a:xfrm>
            <a:off x="273614" y="4351066"/>
            <a:ext cx="1201916" cy="960586"/>
            <a:chOff x="273614" y="4018335"/>
            <a:chExt cx="1201916" cy="960586"/>
          </a:xfrm>
        </p:grpSpPr>
        <p:pic>
          <p:nvPicPr>
            <p:cNvPr id="56" name="Picture 55">
              <a:extLst>
                <a:ext uri="{FF2B5EF4-FFF2-40B4-BE49-F238E27FC236}">
                  <a16:creationId xmlns:a16="http://schemas.microsoft.com/office/drawing/2014/main" id="{ED5D92F0-BE2B-48E5-BA6F-F7B618F7E2E4}"/>
                </a:ext>
              </a:extLst>
            </p:cNvPr>
            <p:cNvPicPr>
              <a:picLocks noChangeAspect="1"/>
            </p:cNvPicPr>
            <p:nvPr/>
          </p:nvPicPr>
          <p:blipFill>
            <a:blip r:embed="rId9"/>
            <a:stretch>
              <a:fillRect/>
            </a:stretch>
          </p:blipFill>
          <p:spPr>
            <a:xfrm>
              <a:off x="545609" y="4018335"/>
              <a:ext cx="657922" cy="657922"/>
            </a:xfrm>
            <a:prstGeom prst="rect">
              <a:avLst/>
            </a:prstGeom>
          </p:spPr>
        </p:pic>
        <p:sp>
          <p:nvSpPr>
            <p:cNvPr id="57" name="Shape 362">
              <a:extLst>
                <a:ext uri="{FF2B5EF4-FFF2-40B4-BE49-F238E27FC236}">
                  <a16:creationId xmlns:a16="http://schemas.microsoft.com/office/drawing/2014/main" id="{59311207-3258-4DE1-B1C5-2B9A6709A159}"/>
                </a:ext>
              </a:extLst>
            </p:cNvPr>
            <p:cNvSpPr/>
            <p:nvPr/>
          </p:nvSpPr>
          <p:spPr>
            <a:xfrm>
              <a:off x="273614" y="4619848"/>
              <a:ext cx="1201916" cy="359073"/>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57200">
                <a:defRPr sz="1400">
                  <a:solidFill>
                    <a:srgbClr val="999999"/>
                  </a:solidFill>
                </a:defRPr>
              </a:pPr>
              <a:r>
                <a:rPr lang="en-US" sz="1000" b="1" dirty="0">
                  <a:solidFill>
                    <a:schemeClr val="tx2">
                      <a:lumMod val="50000"/>
                    </a:schemeClr>
                  </a:solidFill>
                </a:rPr>
                <a:t>Vendor Security</a:t>
              </a:r>
              <a:br>
                <a:rPr lang="en-US" sz="1000" b="1" dirty="0">
                  <a:solidFill>
                    <a:schemeClr val="tx2">
                      <a:lumMod val="50000"/>
                    </a:schemeClr>
                  </a:solidFill>
                </a:rPr>
              </a:br>
              <a:r>
                <a:rPr lang="en-US" sz="1000" b="1" dirty="0">
                  <a:solidFill>
                    <a:schemeClr val="tx2">
                      <a:lumMod val="50000"/>
                    </a:schemeClr>
                  </a:solidFill>
                </a:rPr>
                <a:t>Checklist</a:t>
              </a:r>
              <a:endParaRPr sz="1000" b="1" dirty="0">
                <a:solidFill>
                  <a:schemeClr val="tx2">
                    <a:lumMod val="50000"/>
                  </a:schemeClr>
                </a:solidFill>
              </a:endParaRPr>
            </a:p>
          </p:txBody>
        </p:sp>
      </p:grpSp>
      <p:grpSp>
        <p:nvGrpSpPr>
          <p:cNvPr id="4" name="Group 3">
            <a:extLst>
              <a:ext uri="{FF2B5EF4-FFF2-40B4-BE49-F238E27FC236}">
                <a16:creationId xmlns:a16="http://schemas.microsoft.com/office/drawing/2014/main" id="{30FF381C-C848-4AB8-BBD2-04E1C12C05DB}"/>
              </a:ext>
            </a:extLst>
          </p:cNvPr>
          <p:cNvGrpSpPr/>
          <p:nvPr/>
        </p:nvGrpSpPr>
        <p:grpSpPr>
          <a:xfrm>
            <a:off x="504331" y="2353343"/>
            <a:ext cx="840135" cy="985418"/>
            <a:chOff x="504331" y="2020612"/>
            <a:chExt cx="840135" cy="985418"/>
          </a:xfrm>
        </p:grpSpPr>
        <p:pic>
          <p:nvPicPr>
            <p:cNvPr id="59" name="Picture 58">
              <a:extLst>
                <a:ext uri="{FF2B5EF4-FFF2-40B4-BE49-F238E27FC236}">
                  <a16:creationId xmlns:a16="http://schemas.microsoft.com/office/drawing/2014/main" id="{FCF6DC12-96C7-4B5A-B629-7F4D1E38BCE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65208" y="2020612"/>
              <a:ext cx="779258" cy="779258"/>
            </a:xfrm>
            <a:prstGeom prst="rect">
              <a:avLst/>
            </a:prstGeom>
          </p:spPr>
        </p:pic>
        <p:sp>
          <p:nvSpPr>
            <p:cNvPr id="60" name="Shape 362">
              <a:extLst>
                <a:ext uri="{FF2B5EF4-FFF2-40B4-BE49-F238E27FC236}">
                  <a16:creationId xmlns:a16="http://schemas.microsoft.com/office/drawing/2014/main" id="{5010DDCB-E3FB-4AE3-AF3E-ACA9C1494D23}"/>
                </a:ext>
              </a:extLst>
            </p:cNvPr>
            <p:cNvSpPr/>
            <p:nvPr/>
          </p:nvSpPr>
          <p:spPr>
            <a:xfrm>
              <a:off x="504331" y="2800846"/>
              <a:ext cx="721962"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57200">
                <a:defRPr sz="1400">
                  <a:solidFill>
                    <a:srgbClr val="999999"/>
                  </a:solidFill>
                </a:defRPr>
              </a:pPr>
              <a:r>
                <a:rPr lang="en-US" sz="1000" b="1" dirty="0">
                  <a:solidFill>
                    <a:schemeClr val="tx2">
                      <a:lumMod val="50000"/>
                    </a:schemeClr>
                  </a:solidFill>
                </a:rPr>
                <a:t>DISA STIG</a:t>
              </a:r>
              <a:endParaRPr sz="1000" b="1" dirty="0">
                <a:solidFill>
                  <a:schemeClr val="tx2">
                    <a:lumMod val="50000"/>
                  </a:schemeClr>
                </a:solidFill>
              </a:endParaRPr>
            </a:p>
          </p:txBody>
        </p:sp>
      </p:grpSp>
      <p:grpSp>
        <p:nvGrpSpPr>
          <p:cNvPr id="5" name="Group 4">
            <a:extLst>
              <a:ext uri="{FF2B5EF4-FFF2-40B4-BE49-F238E27FC236}">
                <a16:creationId xmlns:a16="http://schemas.microsoft.com/office/drawing/2014/main" id="{4A07B452-6523-496D-85BB-70DF821371E3}"/>
              </a:ext>
            </a:extLst>
          </p:cNvPr>
          <p:cNvGrpSpPr/>
          <p:nvPr/>
        </p:nvGrpSpPr>
        <p:grpSpPr>
          <a:xfrm>
            <a:off x="359904" y="3370188"/>
            <a:ext cx="1038432" cy="885656"/>
            <a:chOff x="359904" y="3037457"/>
            <a:chExt cx="1038432" cy="885656"/>
          </a:xfrm>
        </p:grpSpPr>
        <p:pic>
          <p:nvPicPr>
            <p:cNvPr id="62" name="Picture 61">
              <a:extLst>
                <a:ext uri="{FF2B5EF4-FFF2-40B4-BE49-F238E27FC236}">
                  <a16:creationId xmlns:a16="http://schemas.microsoft.com/office/drawing/2014/main" id="{0C760E96-D8EB-4340-BC88-3283F385483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1946" y="3037457"/>
              <a:ext cx="694347" cy="694347"/>
            </a:xfrm>
            <a:prstGeom prst="rect">
              <a:avLst/>
            </a:prstGeom>
          </p:spPr>
        </p:pic>
        <p:sp>
          <p:nvSpPr>
            <p:cNvPr id="63" name="Shape 362">
              <a:extLst>
                <a:ext uri="{FF2B5EF4-FFF2-40B4-BE49-F238E27FC236}">
                  <a16:creationId xmlns:a16="http://schemas.microsoft.com/office/drawing/2014/main" id="{2EE75A77-E844-4551-9CCE-E312C677E7F0}"/>
                </a:ext>
              </a:extLst>
            </p:cNvPr>
            <p:cNvSpPr/>
            <p:nvPr/>
          </p:nvSpPr>
          <p:spPr>
            <a:xfrm>
              <a:off x="359904" y="3717929"/>
              <a:ext cx="1038432"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57200">
                <a:defRPr sz="1400">
                  <a:solidFill>
                    <a:srgbClr val="999999"/>
                  </a:solidFill>
                </a:defRPr>
              </a:pPr>
              <a:r>
                <a:rPr lang="en-US" sz="1000" b="1" dirty="0">
                  <a:solidFill>
                    <a:schemeClr val="tx2">
                      <a:lumMod val="50000"/>
                    </a:schemeClr>
                  </a:solidFill>
                </a:rPr>
                <a:t>CIS Benchmarks</a:t>
              </a:r>
              <a:endParaRPr sz="1000" b="1" dirty="0">
                <a:solidFill>
                  <a:schemeClr val="tx2">
                    <a:lumMod val="50000"/>
                  </a:schemeClr>
                </a:solidFill>
              </a:endParaRPr>
            </a:p>
          </p:txBody>
        </p:sp>
      </p:grpSp>
      <p:sp>
        <p:nvSpPr>
          <p:cNvPr id="65" name="Shape 362">
            <a:extLst>
              <a:ext uri="{FF2B5EF4-FFF2-40B4-BE49-F238E27FC236}">
                <a16:creationId xmlns:a16="http://schemas.microsoft.com/office/drawing/2014/main" id="{6625DFD2-1894-44BE-9B19-8BDE428EFF3B}"/>
              </a:ext>
            </a:extLst>
          </p:cNvPr>
          <p:cNvSpPr/>
          <p:nvPr/>
        </p:nvSpPr>
        <p:spPr>
          <a:xfrm>
            <a:off x="2057677" y="4242433"/>
            <a:ext cx="655629" cy="359073"/>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defTabSz="457200">
              <a:defRPr sz="1400">
                <a:solidFill>
                  <a:srgbClr val="999999"/>
                </a:solidFill>
              </a:defRPr>
            </a:pPr>
            <a:r>
              <a:rPr lang="en-US" sz="1000" b="1" dirty="0">
                <a:solidFill>
                  <a:schemeClr val="tx2">
                    <a:lumMod val="50000"/>
                  </a:schemeClr>
                </a:solidFill>
              </a:rPr>
              <a:t>Automated</a:t>
            </a:r>
            <a:br>
              <a:rPr lang="en-US" sz="1000" b="1" dirty="0">
                <a:solidFill>
                  <a:schemeClr val="tx2">
                    <a:lumMod val="50000"/>
                  </a:schemeClr>
                </a:solidFill>
              </a:rPr>
            </a:br>
            <a:r>
              <a:rPr lang="en-US" sz="1000" b="1" dirty="0">
                <a:solidFill>
                  <a:schemeClr val="tx2">
                    <a:lumMod val="50000"/>
                  </a:schemeClr>
                </a:solidFill>
              </a:rPr>
              <a:t>Conversion</a:t>
            </a:r>
            <a:endParaRPr sz="1000" b="1" dirty="0">
              <a:solidFill>
                <a:schemeClr val="tx2">
                  <a:lumMod val="50000"/>
                </a:schemeClr>
              </a:solidFill>
            </a:endParaRPr>
          </a:p>
        </p:txBody>
      </p:sp>
      <p:pic>
        <p:nvPicPr>
          <p:cNvPr id="66" name="Picture 65">
            <a:extLst>
              <a:ext uri="{FF2B5EF4-FFF2-40B4-BE49-F238E27FC236}">
                <a16:creationId xmlns:a16="http://schemas.microsoft.com/office/drawing/2014/main" id="{5111EF33-9472-4A0A-931E-4744296F979B}"/>
              </a:ext>
            </a:extLst>
          </p:cNvPr>
          <p:cNvPicPr>
            <a:picLocks noChangeAspect="1"/>
          </p:cNvPicPr>
          <p:nvPr/>
        </p:nvPicPr>
        <p:blipFill>
          <a:blip r:embed="rId1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055106" y="3554812"/>
            <a:ext cx="711200" cy="711200"/>
          </a:xfrm>
          <a:prstGeom prst="rect">
            <a:avLst/>
          </a:prstGeom>
        </p:spPr>
      </p:pic>
      <p:pic>
        <p:nvPicPr>
          <p:cNvPr id="68" name="Picture 67">
            <a:extLst>
              <a:ext uri="{FF2B5EF4-FFF2-40B4-BE49-F238E27FC236}">
                <a16:creationId xmlns:a16="http://schemas.microsoft.com/office/drawing/2014/main" id="{3211107C-5C3F-4184-8D99-ADC059981D6A}"/>
              </a:ext>
            </a:extLst>
          </p:cNvPr>
          <p:cNvPicPr>
            <a:picLocks noChangeAspect="1"/>
          </p:cNvPicPr>
          <p:nvPr/>
        </p:nvPicPr>
        <p:blipFill>
          <a:blip r:embed="rId1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91339" y="3532568"/>
            <a:ext cx="711200" cy="711200"/>
          </a:xfrm>
          <a:prstGeom prst="rect">
            <a:avLst/>
          </a:prstGeom>
        </p:spPr>
      </p:pic>
      <p:sp>
        <p:nvSpPr>
          <p:cNvPr id="69" name="Shape 362">
            <a:extLst>
              <a:ext uri="{FF2B5EF4-FFF2-40B4-BE49-F238E27FC236}">
                <a16:creationId xmlns:a16="http://schemas.microsoft.com/office/drawing/2014/main" id="{E42122EA-DCA2-4F5D-8CD2-44F02BD62FB8}"/>
              </a:ext>
            </a:extLst>
          </p:cNvPr>
          <p:cNvSpPr/>
          <p:nvPr/>
        </p:nvSpPr>
        <p:spPr>
          <a:xfrm>
            <a:off x="2870749" y="4234053"/>
            <a:ext cx="1349728" cy="359073"/>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defTabSz="457200">
              <a:defRPr sz="1400">
                <a:solidFill>
                  <a:srgbClr val="999999"/>
                </a:solidFill>
              </a:defRPr>
            </a:pPr>
            <a:r>
              <a:rPr lang="en-US" sz="1000" b="1" dirty="0">
                <a:solidFill>
                  <a:schemeClr val="tx2">
                    <a:lumMod val="50000"/>
                  </a:schemeClr>
                </a:solidFill>
              </a:rPr>
              <a:t>Human Code </a:t>
            </a:r>
          </a:p>
          <a:p>
            <a:pPr algn="ctr" defTabSz="457200">
              <a:defRPr sz="1400">
                <a:solidFill>
                  <a:srgbClr val="999999"/>
                </a:solidFill>
              </a:defRPr>
            </a:pPr>
            <a:r>
              <a:rPr lang="en-US" sz="1000" b="1" dirty="0">
                <a:solidFill>
                  <a:schemeClr val="tx2">
                    <a:lumMod val="50000"/>
                  </a:schemeClr>
                </a:solidFill>
              </a:rPr>
              <a:t>Completion/Refinement</a:t>
            </a:r>
            <a:endParaRPr sz="1000" b="1" dirty="0">
              <a:solidFill>
                <a:schemeClr val="tx2">
                  <a:lumMod val="50000"/>
                </a:schemeClr>
              </a:solidFill>
            </a:endParaRPr>
          </a:p>
        </p:txBody>
      </p:sp>
      <p:sp>
        <p:nvSpPr>
          <p:cNvPr id="79" name="Shape 332">
            <a:extLst>
              <a:ext uri="{FF2B5EF4-FFF2-40B4-BE49-F238E27FC236}">
                <a16:creationId xmlns:a16="http://schemas.microsoft.com/office/drawing/2014/main" id="{7C60B0E6-B44E-4C58-BC3A-FA17EFC7B7D5}"/>
              </a:ext>
            </a:extLst>
          </p:cNvPr>
          <p:cNvSpPr/>
          <p:nvPr/>
        </p:nvSpPr>
        <p:spPr>
          <a:xfrm>
            <a:off x="325236" y="2234171"/>
            <a:ext cx="1185169" cy="3749113"/>
          </a:xfrm>
          <a:prstGeom prst="roundRect">
            <a:avLst>
              <a:gd name="adj" fmla="val 5358"/>
            </a:avLst>
          </a:prstGeom>
          <a:ln w="38100">
            <a:solidFill>
              <a:srgbClr val="F04E98"/>
            </a:solidFill>
            <a:miter lim="400000"/>
          </a:ln>
        </p:spPr>
        <p:txBody>
          <a:bodyPr lIns="25400" tIns="25400" rIns="25400" bIns="25400" anchor="ctr"/>
          <a:lstStyle/>
          <a:p>
            <a:pPr algn="ctr" defTabSz="412750">
              <a:defRPr sz="3200" b="0">
                <a:latin typeface="Helvetica Light"/>
                <a:ea typeface="Helvetica Light"/>
                <a:cs typeface="Helvetica Light"/>
                <a:sym typeface="Helvetica Light"/>
              </a:defRPr>
            </a:pPr>
            <a:endParaRPr sz="1600" dirty="0"/>
          </a:p>
        </p:txBody>
      </p:sp>
      <p:sp>
        <p:nvSpPr>
          <p:cNvPr id="80" name="Shape 380">
            <a:extLst>
              <a:ext uri="{FF2B5EF4-FFF2-40B4-BE49-F238E27FC236}">
                <a16:creationId xmlns:a16="http://schemas.microsoft.com/office/drawing/2014/main" id="{A37E3DCF-0D04-4F1F-A30D-9B8D6ECFB702}"/>
              </a:ext>
            </a:extLst>
          </p:cNvPr>
          <p:cNvSpPr/>
          <p:nvPr/>
        </p:nvSpPr>
        <p:spPr>
          <a:xfrm>
            <a:off x="394206" y="5321235"/>
            <a:ext cx="1000274" cy="38985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defRPr sz="1800" b="0">
                <a:solidFill>
                  <a:srgbClr val="000000"/>
                </a:solidFill>
              </a:defRPr>
            </a:lvl1pPr>
          </a:lstStyle>
          <a:p>
            <a:pPr defTabSz="457200"/>
            <a:r>
              <a:rPr lang="en-US" sz="1100" b="1" dirty="0"/>
              <a:t>Implementation</a:t>
            </a:r>
          </a:p>
          <a:p>
            <a:pPr defTabSz="457200"/>
            <a:r>
              <a:rPr lang="en-US" sz="1100" b="1" dirty="0"/>
              <a:t>Guides</a:t>
            </a:r>
            <a:endParaRPr sz="1100" b="1" dirty="0"/>
          </a:p>
        </p:txBody>
      </p:sp>
      <p:grpSp>
        <p:nvGrpSpPr>
          <p:cNvPr id="143" name="Group 142">
            <a:extLst>
              <a:ext uri="{FF2B5EF4-FFF2-40B4-BE49-F238E27FC236}">
                <a16:creationId xmlns:a16="http://schemas.microsoft.com/office/drawing/2014/main" id="{71A4EF50-89D1-4FBB-97E0-4D1989E5AAAA}"/>
              </a:ext>
            </a:extLst>
          </p:cNvPr>
          <p:cNvGrpSpPr/>
          <p:nvPr/>
        </p:nvGrpSpPr>
        <p:grpSpPr>
          <a:xfrm>
            <a:off x="2058871" y="2630850"/>
            <a:ext cx="706925" cy="883957"/>
            <a:chOff x="2058871" y="2298119"/>
            <a:chExt cx="706925" cy="883957"/>
          </a:xfrm>
        </p:grpSpPr>
        <p:grpSp>
          <p:nvGrpSpPr>
            <p:cNvPr id="116" name="Group 115">
              <a:extLst>
                <a:ext uri="{FF2B5EF4-FFF2-40B4-BE49-F238E27FC236}">
                  <a16:creationId xmlns:a16="http://schemas.microsoft.com/office/drawing/2014/main" id="{E9B45C55-8088-41EE-8026-A61B1DF8FBF6}"/>
                </a:ext>
              </a:extLst>
            </p:cNvPr>
            <p:cNvGrpSpPr/>
            <p:nvPr/>
          </p:nvGrpSpPr>
          <p:grpSpPr>
            <a:xfrm>
              <a:off x="2058871" y="2461593"/>
              <a:ext cx="706925" cy="484445"/>
              <a:chOff x="7612636" y="2889411"/>
              <a:chExt cx="1413850" cy="968890"/>
            </a:xfrm>
          </p:grpSpPr>
          <p:pic>
            <p:nvPicPr>
              <p:cNvPr id="119" name="Picture 118">
                <a:extLst>
                  <a:ext uri="{FF2B5EF4-FFF2-40B4-BE49-F238E27FC236}">
                    <a16:creationId xmlns:a16="http://schemas.microsoft.com/office/drawing/2014/main" id="{2C582B43-4DFE-4741-B13D-93D0AFCBD1F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71034" y="3313975"/>
                <a:ext cx="497044" cy="497044"/>
              </a:xfrm>
              <a:prstGeom prst="rect">
                <a:avLst/>
              </a:prstGeom>
            </p:spPr>
          </p:pic>
          <p:sp>
            <p:nvSpPr>
              <p:cNvPr id="122" name="Shape 340">
                <a:extLst>
                  <a:ext uri="{FF2B5EF4-FFF2-40B4-BE49-F238E27FC236}">
                    <a16:creationId xmlns:a16="http://schemas.microsoft.com/office/drawing/2014/main" id="{11FE9457-F84A-4185-825F-4B362B44E231}"/>
                  </a:ext>
                </a:extLst>
              </p:cNvPr>
              <p:cNvSpPr/>
              <p:nvPr/>
            </p:nvSpPr>
            <p:spPr>
              <a:xfrm>
                <a:off x="8019710" y="3258607"/>
                <a:ext cx="599694" cy="599694"/>
              </a:xfrm>
              <a:prstGeom prst="ellipse">
                <a:avLst/>
              </a:prstGeom>
              <a:ln w="25400">
                <a:solidFill>
                  <a:srgbClr val="999999"/>
                </a:solidFill>
                <a:custDash>
                  <a:ds d="200000" sp="200000"/>
                </a:custDash>
                <a:miter lim="400000"/>
              </a:ln>
            </p:spPr>
            <p:txBody>
              <a:bodyPr lIns="25400" tIns="25400" rIns="25400" bIns="25400" anchor="ctr"/>
              <a:lstStyle/>
              <a:p>
                <a:pPr algn="ctr" defTabSz="412750">
                  <a:defRPr sz="3300" b="0">
                    <a:latin typeface="Helvetica Light"/>
                    <a:ea typeface="Helvetica Light"/>
                    <a:cs typeface="Helvetica Light"/>
                    <a:sym typeface="Helvetica Light"/>
                  </a:defRPr>
                </a:pPr>
                <a:endParaRPr sz="1650" dirty="0"/>
              </a:p>
            </p:txBody>
          </p:sp>
          <p:sp>
            <p:nvSpPr>
              <p:cNvPr id="125" name="Shape 357">
                <a:extLst>
                  <a:ext uri="{FF2B5EF4-FFF2-40B4-BE49-F238E27FC236}">
                    <a16:creationId xmlns:a16="http://schemas.microsoft.com/office/drawing/2014/main" id="{4036011E-B500-427F-93A2-1BA495EBCAFC}"/>
                  </a:ext>
                </a:extLst>
              </p:cNvPr>
              <p:cNvSpPr/>
              <p:nvPr/>
            </p:nvSpPr>
            <p:spPr>
              <a:xfrm>
                <a:off x="7612636" y="2889411"/>
                <a:ext cx="1413850" cy="41036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defRPr sz="1400" b="0">
                    <a:solidFill>
                      <a:srgbClr val="999999"/>
                    </a:solidFill>
                  </a:defRPr>
                </a:lvl1pPr>
              </a:lstStyle>
              <a:p>
                <a:pPr defTabSz="457200"/>
                <a:r>
                  <a:rPr lang="en-US" sz="1000" dirty="0" err="1"/>
                  <a:t>Inspec_tools</a:t>
                </a:r>
                <a:endParaRPr lang="en-US" sz="1000" dirty="0"/>
              </a:p>
            </p:txBody>
          </p:sp>
        </p:grpSp>
        <p:sp>
          <p:nvSpPr>
            <p:cNvPr id="117" name="Down Arrow 41">
              <a:extLst>
                <a:ext uri="{FF2B5EF4-FFF2-40B4-BE49-F238E27FC236}">
                  <a16:creationId xmlns:a16="http://schemas.microsoft.com/office/drawing/2014/main" id="{A239DC1F-E5B9-4F4F-9469-037C2C2C1A16}"/>
                </a:ext>
              </a:extLst>
            </p:cNvPr>
            <p:cNvSpPr/>
            <p:nvPr/>
          </p:nvSpPr>
          <p:spPr>
            <a:xfrm>
              <a:off x="2336553" y="2999196"/>
              <a:ext cx="159637" cy="182880"/>
            </a:xfrm>
            <a:prstGeom prst="downArrow">
              <a:avLst/>
            </a:prstGeom>
            <a:noFill/>
            <a:ln w="12700" cap="flat">
              <a:solidFill>
                <a:schemeClr val="tx2">
                  <a:lumMod val="90000"/>
                </a:schemeClr>
              </a:solidFill>
              <a:prstDash val="solid"/>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dirty="0">
                <a:solidFill>
                  <a:srgbClr val="FFFFFF"/>
                </a:solidFill>
                <a:latin typeface="Helvetica Light"/>
                <a:ea typeface="Helvetica Light"/>
                <a:cs typeface="Helvetica Light"/>
                <a:sym typeface="Helvetica Light"/>
              </a:endParaRPr>
            </a:p>
          </p:txBody>
        </p:sp>
        <p:pic>
          <p:nvPicPr>
            <p:cNvPr id="118" name="Picture 117">
              <a:extLst>
                <a:ext uri="{FF2B5EF4-FFF2-40B4-BE49-F238E27FC236}">
                  <a16:creationId xmlns:a16="http://schemas.microsoft.com/office/drawing/2014/main" id="{F954F7EF-E4B6-4AF3-81D1-BFC1DF33FEDE}"/>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088250" y="2298119"/>
              <a:ext cx="644916" cy="237838"/>
            </a:xfrm>
            <a:prstGeom prst="rect">
              <a:avLst/>
            </a:prstGeom>
          </p:spPr>
        </p:pic>
      </p:grpSp>
      <p:cxnSp>
        <p:nvCxnSpPr>
          <p:cNvPr id="140" name="Straight Connector 139">
            <a:extLst>
              <a:ext uri="{FF2B5EF4-FFF2-40B4-BE49-F238E27FC236}">
                <a16:creationId xmlns:a16="http://schemas.microsoft.com/office/drawing/2014/main" id="{00A0D288-F7A4-4BD1-821C-0F3BA72C599D}"/>
              </a:ext>
            </a:extLst>
          </p:cNvPr>
          <p:cNvCxnSpPr>
            <a:cxnSpLocks/>
          </p:cNvCxnSpPr>
          <p:nvPr/>
        </p:nvCxnSpPr>
        <p:spPr>
          <a:xfrm>
            <a:off x="1901546" y="1342431"/>
            <a:ext cx="0" cy="5212080"/>
          </a:xfrm>
          <a:prstGeom prst="line">
            <a:avLst/>
          </a:prstGeom>
          <a:ln w="38100">
            <a:solidFill>
              <a:srgbClr val="0D648F"/>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8283F00-CDE5-4944-A8B0-0D1D487B6348}"/>
              </a:ext>
            </a:extLst>
          </p:cNvPr>
          <p:cNvCxnSpPr>
            <a:cxnSpLocks/>
          </p:cNvCxnSpPr>
          <p:nvPr/>
        </p:nvCxnSpPr>
        <p:spPr>
          <a:xfrm>
            <a:off x="5970632" y="1342431"/>
            <a:ext cx="0" cy="5212080"/>
          </a:xfrm>
          <a:prstGeom prst="line">
            <a:avLst/>
          </a:prstGeom>
          <a:ln w="38100">
            <a:solidFill>
              <a:srgbClr val="0D648F"/>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61BAC3A-0C32-4C1C-BDD1-9DA8F98ED5D3}"/>
              </a:ext>
            </a:extLst>
          </p:cNvPr>
          <p:cNvSpPr/>
          <p:nvPr/>
        </p:nvSpPr>
        <p:spPr>
          <a:xfrm>
            <a:off x="1961301" y="1966668"/>
            <a:ext cx="1418930" cy="461665"/>
          </a:xfrm>
          <a:prstGeom prst="rect">
            <a:avLst/>
          </a:prstGeom>
        </p:spPr>
        <p:txBody>
          <a:bodyPr wrap="square">
            <a:spAutoFit/>
          </a:bodyPr>
          <a:lstStyle/>
          <a:p>
            <a:r>
              <a:rPr lang="en-US" sz="1200" i="1" dirty="0">
                <a:hlinkClick r:id="rId16"/>
              </a:rPr>
              <a:t>https://github.com/mitre/inspec_tools</a:t>
            </a:r>
            <a:endParaRPr lang="en-US" sz="1200" i="1" dirty="0"/>
          </a:p>
        </p:txBody>
      </p:sp>
      <p:sp>
        <p:nvSpPr>
          <p:cNvPr id="149" name="Rectangle 148">
            <a:extLst>
              <a:ext uri="{FF2B5EF4-FFF2-40B4-BE49-F238E27FC236}">
                <a16:creationId xmlns:a16="http://schemas.microsoft.com/office/drawing/2014/main" id="{9C3B8354-E570-4577-8659-80B96A6587BD}"/>
              </a:ext>
            </a:extLst>
          </p:cNvPr>
          <p:cNvSpPr/>
          <p:nvPr/>
        </p:nvSpPr>
        <p:spPr>
          <a:xfrm>
            <a:off x="2015942" y="1474081"/>
            <a:ext cx="3811888"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square" anchor="ctr">
            <a:spAutoFit/>
          </a:bodyPr>
          <a:lstStyle/>
          <a:p>
            <a:pPr algn="ctr"/>
            <a:r>
              <a:rPr lang="en-US" b="1" dirty="0"/>
              <a:t>Security Testing Content Development</a:t>
            </a:r>
          </a:p>
        </p:txBody>
      </p:sp>
      <p:sp>
        <p:nvSpPr>
          <p:cNvPr id="150" name="Rectangle 149">
            <a:extLst>
              <a:ext uri="{FF2B5EF4-FFF2-40B4-BE49-F238E27FC236}">
                <a16:creationId xmlns:a16="http://schemas.microsoft.com/office/drawing/2014/main" id="{B6F0AE96-B07C-4872-9B5B-951627AB8073}"/>
              </a:ext>
            </a:extLst>
          </p:cNvPr>
          <p:cNvSpPr/>
          <p:nvPr/>
        </p:nvSpPr>
        <p:spPr>
          <a:xfrm>
            <a:off x="4213507" y="1971946"/>
            <a:ext cx="1418935" cy="461665"/>
          </a:xfrm>
          <a:prstGeom prst="rect">
            <a:avLst/>
          </a:prstGeom>
        </p:spPr>
        <p:txBody>
          <a:bodyPr wrap="square">
            <a:spAutoFit/>
          </a:bodyPr>
          <a:lstStyle/>
          <a:p>
            <a:r>
              <a:rPr lang="en-US" sz="1200" i="1" dirty="0">
                <a:hlinkClick r:id="rId17"/>
              </a:rPr>
              <a:t>https://github.com/mitre/</a:t>
            </a:r>
            <a:r>
              <a:rPr lang="en-US" sz="1200" i="1" dirty="0"/>
              <a:t> (*baseline)</a:t>
            </a:r>
          </a:p>
        </p:txBody>
      </p:sp>
      <p:sp>
        <p:nvSpPr>
          <p:cNvPr id="151" name="Rectangle 150">
            <a:extLst>
              <a:ext uri="{FF2B5EF4-FFF2-40B4-BE49-F238E27FC236}">
                <a16:creationId xmlns:a16="http://schemas.microsoft.com/office/drawing/2014/main" id="{F1A10027-429D-494C-9DA9-68D30E984DAB}"/>
              </a:ext>
            </a:extLst>
          </p:cNvPr>
          <p:cNvSpPr/>
          <p:nvPr/>
        </p:nvSpPr>
        <p:spPr>
          <a:xfrm>
            <a:off x="6453981" y="1320023"/>
            <a:ext cx="1205330" cy="1200329"/>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none" anchor="ctr">
            <a:spAutoFit/>
          </a:bodyPr>
          <a:lstStyle/>
          <a:p>
            <a:pPr algn="ctr"/>
            <a:r>
              <a:rPr lang="en-US" b="1" dirty="0"/>
              <a:t>Security </a:t>
            </a:r>
          </a:p>
          <a:p>
            <a:pPr algn="ctr"/>
            <a:r>
              <a:rPr lang="en-US" b="1" dirty="0"/>
              <a:t>Validation </a:t>
            </a:r>
          </a:p>
          <a:p>
            <a:pPr algn="ctr"/>
            <a:r>
              <a:rPr lang="en-US" b="1" dirty="0"/>
              <a:t>as Code </a:t>
            </a:r>
          </a:p>
          <a:p>
            <a:pPr algn="ctr"/>
            <a:r>
              <a:rPr lang="en-US" b="1" dirty="0"/>
              <a:t>Execution</a:t>
            </a:r>
          </a:p>
        </p:txBody>
      </p:sp>
      <p:cxnSp>
        <p:nvCxnSpPr>
          <p:cNvPr id="153" name="Straight Connector 152">
            <a:extLst>
              <a:ext uri="{FF2B5EF4-FFF2-40B4-BE49-F238E27FC236}">
                <a16:creationId xmlns:a16="http://schemas.microsoft.com/office/drawing/2014/main" id="{F5D1AE8B-E7AA-43D8-B73C-8A627D2C47DF}"/>
              </a:ext>
            </a:extLst>
          </p:cNvPr>
          <p:cNvCxnSpPr>
            <a:cxnSpLocks/>
          </p:cNvCxnSpPr>
          <p:nvPr/>
        </p:nvCxnSpPr>
        <p:spPr>
          <a:xfrm>
            <a:off x="8111632" y="1342431"/>
            <a:ext cx="0" cy="5212080"/>
          </a:xfrm>
          <a:prstGeom prst="line">
            <a:avLst/>
          </a:prstGeom>
          <a:ln w="38100">
            <a:solidFill>
              <a:srgbClr val="0D648F"/>
            </a:solidFill>
            <a:prstDash val="dash"/>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CF39922B-5D31-428E-A7E8-466EFCDAED1E}"/>
              </a:ext>
            </a:extLst>
          </p:cNvPr>
          <p:cNvSpPr/>
          <p:nvPr/>
        </p:nvSpPr>
        <p:spPr>
          <a:xfrm>
            <a:off x="8271089" y="1498929"/>
            <a:ext cx="3770164"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square" anchor="ctr">
            <a:spAutoFit/>
          </a:bodyPr>
          <a:lstStyle/>
          <a:p>
            <a:pPr algn="ctr"/>
            <a:r>
              <a:rPr lang="en-US" b="1" dirty="0"/>
              <a:t>Data Mapping and Visualization Tools</a:t>
            </a:r>
          </a:p>
        </p:txBody>
      </p:sp>
      <p:cxnSp>
        <p:nvCxnSpPr>
          <p:cNvPr id="6" name="Straight Connector 5">
            <a:extLst>
              <a:ext uri="{FF2B5EF4-FFF2-40B4-BE49-F238E27FC236}">
                <a16:creationId xmlns:a16="http://schemas.microsoft.com/office/drawing/2014/main" id="{A2265EE9-D961-43A0-B06A-6A254A4EFC80}"/>
              </a:ext>
            </a:extLst>
          </p:cNvPr>
          <p:cNvCxnSpPr>
            <a:cxnSpLocks/>
          </p:cNvCxnSpPr>
          <p:nvPr/>
        </p:nvCxnSpPr>
        <p:spPr>
          <a:xfrm>
            <a:off x="1626155" y="3930026"/>
            <a:ext cx="365760" cy="0"/>
          </a:xfrm>
          <a:prstGeom prst="line">
            <a:avLst/>
          </a:prstGeom>
          <a:ln w="76200">
            <a:solidFill>
              <a:srgbClr val="92D050"/>
            </a:solidFill>
            <a:miter lim="400000"/>
            <a:tailEnd type="triangle"/>
          </a:ln>
        </p:spPr>
      </p:cxnSp>
      <p:sp>
        <p:nvSpPr>
          <p:cNvPr id="11" name="Shape 347">
            <a:extLst>
              <a:ext uri="{FF2B5EF4-FFF2-40B4-BE49-F238E27FC236}">
                <a16:creationId xmlns:a16="http://schemas.microsoft.com/office/drawing/2014/main" id="{F3E1F073-C674-4025-92C8-78B17776D9FD}"/>
              </a:ext>
            </a:extLst>
          </p:cNvPr>
          <p:cNvSpPr/>
          <p:nvPr/>
        </p:nvSpPr>
        <p:spPr>
          <a:xfrm flipV="1">
            <a:off x="3972203" y="3927221"/>
            <a:ext cx="365760" cy="5610"/>
          </a:xfrm>
          <a:prstGeom prst="line">
            <a:avLst/>
          </a:prstGeom>
          <a:ln w="76200">
            <a:solidFill>
              <a:srgbClr val="92D050"/>
            </a:solidFill>
            <a:miter lim="400000"/>
            <a:tailEnd type="triangle"/>
          </a:ln>
        </p:spPr>
        <p:txBody>
          <a:bodyPr lIns="25400" tIns="25400" rIns="25400" bIns="25400" anchor="ctr"/>
          <a:lstStyle/>
          <a:p>
            <a:pPr algn="ctr" defTabSz="412750"/>
            <a:endParaRPr sz="1600" dirty="0">
              <a:solidFill>
                <a:srgbClr val="000000"/>
              </a:solidFill>
              <a:highlight>
                <a:srgbClr val="00FF00"/>
              </a:highlight>
              <a:latin typeface="Helvetica Light"/>
            </a:endParaRPr>
          </a:p>
        </p:txBody>
      </p:sp>
      <p:sp>
        <p:nvSpPr>
          <p:cNvPr id="12" name="Shape 347">
            <a:extLst>
              <a:ext uri="{FF2B5EF4-FFF2-40B4-BE49-F238E27FC236}">
                <a16:creationId xmlns:a16="http://schemas.microsoft.com/office/drawing/2014/main" id="{627A820F-512D-4000-AA03-499204920EDA}"/>
              </a:ext>
            </a:extLst>
          </p:cNvPr>
          <p:cNvSpPr/>
          <p:nvPr/>
        </p:nvSpPr>
        <p:spPr>
          <a:xfrm>
            <a:off x="2787950" y="3930026"/>
            <a:ext cx="365760" cy="1"/>
          </a:xfrm>
          <a:prstGeom prst="line">
            <a:avLst/>
          </a:prstGeom>
          <a:ln w="76200">
            <a:solidFill>
              <a:srgbClr val="92D050"/>
            </a:solidFill>
            <a:miter lim="400000"/>
            <a:tailEnd type="triangle"/>
          </a:ln>
        </p:spPr>
        <p:txBody>
          <a:bodyPr lIns="25400" tIns="25400" rIns="25400" bIns="25400" anchor="ctr"/>
          <a:lstStyle/>
          <a:p>
            <a:pPr algn="ctr" defTabSz="412750"/>
            <a:endParaRPr sz="1600" dirty="0">
              <a:solidFill>
                <a:srgbClr val="000000"/>
              </a:solidFill>
              <a:highlight>
                <a:srgbClr val="00FF00"/>
              </a:highlight>
              <a:latin typeface="Helvetica Light"/>
            </a:endParaRPr>
          </a:p>
        </p:txBody>
      </p:sp>
      <p:sp>
        <p:nvSpPr>
          <p:cNvPr id="54" name="Shape 348">
            <a:extLst>
              <a:ext uri="{FF2B5EF4-FFF2-40B4-BE49-F238E27FC236}">
                <a16:creationId xmlns:a16="http://schemas.microsoft.com/office/drawing/2014/main" id="{CE8E863F-C5DE-457D-B3E7-FC30036D2F5A}"/>
              </a:ext>
            </a:extLst>
          </p:cNvPr>
          <p:cNvSpPr/>
          <p:nvPr/>
        </p:nvSpPr>
        <p:spPr>
          <a:xfrm>
            <a:off x="7778058" y="3930027"/>
            <a:ext cx="1130613" cy="0"/>
          </a:xfrm>
          <a:prstGeom prst="line">
            <a:avLst/>
          </a:prstGeom>
          <a:ln w="76200">
            <a:solidFill>
              <a:srgbClr val="92D050"/>
            </a:solidFill>
            <a:miter lim="400000"/>
            <a:tailEnd type="triangle"/>
          </a:ln>
        </p:spPr>
        <p:txBody>
          <a:bodyPr lIns="25400" tIns="25400" rIns="25400" bIns="25400" anchor="ctr"/>
          <a:lstStyle/>
          <a:p>
            <a:pPr algn="ctr" defTabSz="412750"/>
            <a:endParaRPr sz="1600" dirty="0">
              <a:solidFill>
                <a:srgbClr val="000000"/>
              </a:solidFill>
              <a:highlight>
                <a:srgbClr val="00FF00"/>
              </a:highlight>
              <a:latin typeface="Helvetica Light"/>
            </a:endParaRPr>
          </a:p>
        </p:txBody>
      </p:sp>
      <p:sp>
        <p:nvSpPr>
          <p:cNvPr id="78" name="Shape 348">
            <a:extLst>
              <a:ext uri="{FF2B5EF4-FFF2-40B4-BE49-F238E27FC236}">
                <a16:creationId xmlns:a16="http://schemas.microsoft.com/office/drawing/2014/main" id="{0B391382-BADD-4F31-825A-0CB6C81C04DB}"/>
              </a:ext>
            </a:extLst>
          </p:cNvPr>
          <p:cNvSpPr/>
          <p:nvPr/>
        </p:nvSpPr>
        <p:spPr>
          <a:xfrm>
            <a:off x="5672186" y="3930027"/>
            <a:ext cx="704070" cy="0"/>
          </a:xfrm>
          <a:prstGeom prst="line">
            <a:avLst/>
          </a:prstGeom>
          <a:ln w="76200">
            <a:solidFill>
              <a:srgbClr val="92D050"/>
            </a:solidFill>
            <a:miter lim="400000"/>
            <a:tailEnd type="triangle"/>
          </a:ln>
        </p:spPr>
        <p:txBody>
          <a:bodyPr lIns="25400" tIns="25400" rIns="25400" bIns="25400" anchor="ctr"/>
          <a:lstStyle/>
          <a:p>
            <a:pPr algn="ctr" defTabSz="412750"/>
            <a:endParaRPr sz="1600" dirty="0">
              <a:solidFill>
                <a:srgbClr val="000000"/>
              </a:solidFill>
              <a:highlight>
                <a:srgbClr val="00FF00"/>
              </a:highlight>
              <a:latin typeface="Helvetica Light"/>
            </a:endParaRPr>
          </a:p>
        </p:txBody>
      </p:sp>
      <p:sp>
        <p:nvSpPr>
          <p:cNvPr id="156" name="Shape 348">
            <a:extLst>
              <a:ext uri="{FF2B5EF4-FFF2-40B4-BE49-F238E27FC236}">
                <a16:creationId xmlns:a16="http://schemas.microsoft.com/office/drawing/2014/main" id="{6B087131-FA6C-4280-8E62-9151F323BB38}"/>
              </a:ext>
            </a:extLst>
          </p:cNvPr>
          <p:cNvSpPr/>
          <p:nvPr/>
        </p:nvSpPr>
        <p:spPr>
          <a:xfrm>
            <a:off x="9591038" y="3930027"/>
            <a:ext cx="1040518" cy="0"/>
          </a:xfrm>
          <a:prstGeom prst="line">
            <a:avLst/>
          </a:prstGeom>
          <a:ln w="76200">
            <a:solidFill>
              <a:srgbClr val="92D050"/>
            </a:solidFill>
            <a:miter lim="400000"/>
            <a:tailEnd type="triangle"/>
          </a:ln>
        </p:spPr>
        <p:txBody>
          <a:bodyPr lIns="25400" tIns="25400" rIns="25400" bIns="25400" anchor="ctr"/>
          <a:lstStyle/>
          <a:p>
            <a:pPr algn="ctr" defTabSz="412750"/>
            <a:endParaRPr sz="1600" dirty="0">
              <a:solidFill>
                <a:srgbClr val="000000"/>
              </a:solidFill>
              <a:highlight>
                <a:srgbClr val="00FF00"/>
              </a:highlight>
              <a:latin typeface="Helvetica Light"/>
            </a:endParaRPr>
          </a:p>
        </p:txBody>
      </p:sp>
      <p:grpSp>
        <p:nvGrpSpPr>
          <p:cNvPr id="174" name="Group 173">
            <a:extLst>
              <a:ext uri="{FF2B5EF4-FFF2-40B4-BE49-F238E27FC236}">
                <a16:creationId xmlns:a16="http://schemas.microsoft.com/office/drawing/2014/main" id="{E575CFBF-BE03-48B2-B9A7-D629CF8916DD}"/>
              </a:ext>
            </a:extLst>
          </p:cNvPr>
          <p:cNvGrpSpPr/>
          <p:nvPr/>
        </p:nvGrpSpPr>
        <p:grpSpPr>
          <a:xfrm>
            <a:off x="9054333" y="4347103"/>
            <a:ext cx="299847" cy="1240981"/>
            <a:chOff x="9054333" y="5007067"/>
            <a:chExt cx="299847" cy="1240981"/>
          </a:xfrm>
        </p:grpSpPr>
        <p:grpSp>
          <p:nvGrpSpPr>
            <p:cNvPr id="160" name="Group 159">
              <a:extLst>
                <a:ext uri="{FF2B5EF4-FFF2-40B4-BE49-F238E27FC236}">
                  <a16:creationId xmlns:a16="http://schemas.microsoft.com/office/drawing/2014/main" id="{48E41973-3B20-419A-B6C4-4E6483D37381}"/>
                </a:ext>
              </a:extLst>
            </p:cNvPr>
            <p:cNvGrpSpPr/>
            <p:nvPr/>
          </p:nvGrpSpPr>
          <p:grpSpPr>
            <a:xfrm>
              <a:off x="9054333" y="5276125"/>
              <a:ext cx="299847" cy="299847"/>
              <a:chOff x="8019710" y="3258607"/>
              <a:chExt cx="599694" cy="599694"/>
            </a:xfrm>
          </p:grpSpPr>
          <p:pic>
            <p:nvPicPr>
              <p:cNvPr id="163" name="Picture 162">
                <a:extLst>
                  <a:ext uri="{FF2B5EF4-FFF2-40B4-BE49-F238E27FC236}">
                    <a16:creationId xmlns:a16="http://schemas.microsoft.com/office/drawing/2014/main" id="{8C59F535-F82B-4CCF-A9CC-2625B6CC3A4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71034" y="3313975"/>
                <a:ext cx="497044" cy="497044"/>
              </a:xfrm>
              <a:prstGeom prst="rect">
                <a:avLst/>
              </a:prstGeom>
            </p:spPr>
          </p:pic>
          <p:sp>
            <p:nvSpPr>
              <p:cNvPr id="164" name="Shape 340">
                <a:extLst>
                  <a:ext uri="{FF2B5EF4-FFF2-40B4-BE49-F238E27FC236}">
                    <a16:creationId xmlns:a16="http://schemas.microsoft.com/office/drawing/2014/main" id="{3F3FD8FB-E603-4276-A9F0-0239BFC7369C}"/>
                  </a:ext>
                </a:extLst>
              </p:cNvPr>
              <p:cNvSpPr/>
              <p:nvPr/>
            </p:nvSpPr>
            <p:spPr>
              <a:xfrm>
                <a:off x="8019710" y="3258607"/>
                <a:ext cx="599694" cy="599694"/>
              </a:xfrm>
              <a:prstGeom prst="ellipse">
                <a:avLst/>
              </a:prstGeom>
              <a:ln w="25400">
                <a:solidFill>
                  <a:srgbClr val="999999"/>
                </a:solidFill>
                <a:custDash>
                  <a:ds d="200000" sp="200000"/>
                </a:custDash>
                <a:miter lim="400000"/>
              </a:ln>
            </p:spPr>
            <p:txBody>
              <a:bodyPr lIns="25400" tIns="25400" rIns="25400" bIns="25400" anchor="ctr"/>
              <a:lstStyle/>
              <a:p>
                <a:pPr algn="ctr" defTabSz="412750">
                  <a:defRPr sz="3300" b="0">
                    <a:latin typeface="Helvetica Light"/>
                    <a:ea typeface="Helvetica Light"/>
                    <a:cs typeface="Helvetica Light"/>
                    <a:sym typeface="Helvetica Light"/>
                  </a:defRPr>
                </a:pPr>
                <a:endParaRPr sz="1650" dirty="0"/>
              </a:p>
            </p:txBody>
          </p:sp>
        </p:grpSp>
        <p:sp>
          <p:nvSpPr>
            <p:cNvPr id="161" name="Down Arrow 41">
              <a:extLst>
                <a:ext uri="{FF2B5EF4-FFF2-40B4-BE49-F238E27FC236}">
                  <a16:creationId xmlns:a16="http://schemas.microsoft.com/office/drawing/2014/main" id="{FBA341FF-62F6-4532-B372-B4C9124D7D97}"/>
                </a:ext>
              </a:extLst>
            </p:cNvPr>
            <p:cNvSpPr/>
            <p:nvPr/>
          </p:nvSpPr>
          <p:spPr>
            <a:xfrm flipV="1">
              <a:off x="9128478" y="5007067"/>
              <a:ext cx="159637" cy="182880"/>
            </a:xfrm>
            <a:prstGeom prst="downArrow">
              <a:avLst/>
            </a:prstGeom>
            <a:noFill/>
            <a:ln w="12700" cap="flat">
              <a:solidFill>
                <a:schemeClr val="tx2">
                  <a:lumMod val="90000"/>
                </a:schemeClr>
              </a:solidFill>
              <a:prstDash val="solid"/>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dirty="0">
                <a:solidFill>
                  <a:srgbClr val="FFFFFF"/>
                </a:solidFill>
                <a:latin typeface="Helvetica Light"/>
                <a:ea typeface="Helvetica Light"/>
                <a:cs typeface="Helvetica Light"/>
                <a:sym typeface="Helvetica Light"/>
              </a:endParaRPr>
            </a:p>
          </p:txBody>
        </p:sp>
        <p:sp>
          <p:nvSpPr>
            <p:cNvPr id="184" name="Down Arrow 41">
              <a:extLst>
                <a:ext uri="{FF2B5EF4-FFF2-40B4-BE49-F238E27FC236}">
                  <a16:creationId xmlns:a16="http://schemas.microsoft.com/office/drawing/2014/main" id="{657E024C-A64C-4B0F-B6A9-540A1AB5FA88}"/>
                </a:ext>
              </a:extLst>
            </p:cNvPr>
            <p:cNvSpPr/>
            <p:nvPr/>
          </p:nvSpPr>
          <p:spPr>
            <a:xfrm flipV="1">
              <a:off x="9121241" y="6065168"/>
              <a:ext cx="159637" cy="182880"/>
            </a:xfrm>
            <a:prstGeom prst="downArrow">
              <a:avLst/>
            </a:prstGeom>
            <a:noFill/>
            <a:ln w="12700" cap="flat">
              <a:solidFill>
                <a:schemeClr val="tx2">
                  <a:lumMod val="90000"/>
                </a:schemeClr>
              </a:solidFill>
              <a:prstDash val="solid"/>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dirty="0">
                <a:solidFill>
                  <a:srgbClr val="FFFFFF"/>
                </a:solidFill>
                <a:latin typeface="Helvetica Light"/>
                <a:ea typeface="Helvetica Light"/>
                <a:cs typeface="Helvetica Light"/>
                <a:sym typeface="Helvetica Light"/>
              </a:endParaRPr>
            </a:p>
          </p:txBody>
        </p:sp>
      </p:grpSp>
      <p:sp>
        <p:nvSpPr>
          <p:cNvPr id="166" name="Rectangle 165">
            <a:extLst>
              <a:ext uri="{FF2B5EF4-FFF2-40B4-BE49-F238E27FC236}">
                <a16:creationId xmlns:a16="http://schemas.microsoft.com/office/drawing/2014/main" id="{F86A8961-4E5A-4321-B906-B7BA078EC3D0}"/>
              </a:ext>
            </a:extLst>
          </p:cNvPr>
          <p:cNvSpPr/>
          <p:nvPr/>
        </p:nvSpPr>
        <p:spPr>
          <a:xfrm>
            <a:off x="8527768" y="4952857"/>
            <a:ext cx="1361336" cy="415498"/>
          </a:xfrm>
          <a:prstGeom prst="rect">
            <a:avLst/>
          </a:prstGeom>
        </p:spPr>
        <p:txBody>
          <a:bodyPr wrap="square">
            <a:spAutoFit/>
          </a:bodyPr>
          <a:lstStyle/>
          <a:p>
            <a:r>
              <a:rPr lang="en-US" sz="1050" i="1" dirty="0">
                <a:hlinkClick r:id="rId18"/>
              </a:rPr>
              <a:t>https://github.com/mitre/heimdall_tools</a:t>
            </a:r>
            <a:endParaRPr lang="en-US" sz="1050" i="1" dirty="0"/>
          </a:p>
        </p:txBody>
      </p:sp>
      <p:sp>
        <p:nvSpPr>
          <p:cNvPr id="167" name="Rectangle 166">
            <a:extLst>
              <a:ext uri="{FF2B5EF4-FFF2-40B4-BE49-F238E27FC236}">
                <a16:creationId xmlns:a16="http://schemas.microsoft.com/office/drawing/2014/main" id="{701BD183-AAD1-48D4-A92D-6153A3B98F70}"/>
              </a:ext>
            </a:extLst>
          </p:cNvPr>
          <p:cNvSpPr/>
          <p:nvPr/>
        </p:nvSpPr>
        <p:spPr>
          <a:xfrm>
            <a:off x="10647425" y="5981230"/>
            <a:ext cx="1515555" cy="461665"/>
          </a:xfrm>
          <a:prstGeom prst="rect">
            <a:avLst/>
          </a:prstGeom>
        </p:spPr>
        <p:txBody>
          <a:bodyPr wrap="square" anchor="t">
            <a:spAutoFit/>
          </a:bodyPr>
          <a:lstStyle/>
          <a:p>
            <a:r>
              <a:rPr lang="en-US" sz="1200" i="1" dirty="0">
                <a:hlinkClick r:id="rId19"/>
              </a:rPr>
              <a:t>https://github.com/</a:t>
            </a:r>
            <a:r>
              <a:rPr lang="en-US" sz="1200" b="1" i="1" dirty="0">
                <a:hlinkClick r:id="rId19"/>
              </a:rPr>
              <a:t>mitre</a:t>
            </a:r>
            <a:r>
              <a:rPr lang="en-US" sz="1200" i="1" dirty="0">
                <a:hlinkClick r:id="rId19"/>
              </a:rPr>
              <a:t>/heimdall</a:t>
            </a:r>
            <a:endParaRPr lang="en-US" sz="1200" i="1" dirty="0"/>
          </a:p>
        </p:txBody>
      </p:sp>
      <p:sp>
        <p:nvSpPr>
          <p:cNvPr id="168" name="Rectangle 167">
            <a:extLst>
              <a:ext uri="{FF2B5EF4-FFF2-40B4-BE49-F238E27FC236}">
                <a16:creationId xmlns:a16="http://schemas.microsoft.com/office/drawing/2014/main" id="{8755F22C-AEE9-457C-AAA4-7C38EB55C891}"/>
              </a:ext>
            </a:extLst>
          </p:cNvPr>
          <p:cNvSpPr/>
          <p:nvPr/>
        </p:nvSpPr>
        <p:spPr>
          <a:xfrm>
            <a:off x="10596405" y="3519813"/>
            <a:ext cx="1606804" cy="461665"/>
          </a:xfrm>
          <a:prstGeom prst="rect">
            <a:avLst/>
          </a:prstGeom>
        </p:spPr>
        <p:txBody>
          <a:bodyPr wrap="square" anchor="t">
            <a:spAutoFit/>
          </a:bodyPr>
          <a:lstStyle/>
          <a:p>
            <a:r>
              <a:rPr lang="en-US" sz="1200" i="1" dirty="0">
                <a:hlinkClick r:id="rId20"/>
              </a:rPr>
              <a:t>https://</a:t>
            </a:r>
            <a:r>
              <a:rPr lang="en-US" sz="1200" b="1" i="1" dirty="0">
                <a:hlinkClick r:id="rId20"/>
              </a:rPr>
              <a:t>mitre</a:t>
            </a:r>
            <a:r>
              <a:rPr lang="en-US" sz="1200" i="1" dirty="0">
                <a:hlinkClick r:id="rId20"/>
              </a:rPr>
              <a:t>.github.io/heimdall-lite/</a:t>
            </a:r>
            <a:endParaRPr lang="en-US" sz="1200" i="1" dirty="0"/>
          </a:p>
        </p:txBody>
      </p:sp>
      <p:sp>
        <p:nvSpPr>
          <p:cNvPr id="175" name="Shape 362">
            <a:extLst>
              <a:ext uri="{FF2B5EF4-FFF2-40B4-BE49-F238E27FC236}">
                <a16:creationId xmlns:a16="http://schemas.microsoft.com/office/drawing/2014/main" id="{44709234-A774-4D70-ACAA-3BE0415F5CC4}"/>
              </a:ext>
            </a:extLst>
          </p:cNvPr>
          <p:cNvSpPr/>
          <p:nvPr/>
        </p:nvSpPr>
        <p:spPr>
          <a:xfrm>
            <a:off x="6096000" y="6301344"/>
            <a:ext cx="1886735" cy="205184"/>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defTabSz="457200">
              <a:defRPr sz="1400">
                <a:solidFill>
                  <a:srgbClr val="999999"/>
                </a:solidFill>
              </a:defRPr>
            </a:pPr>
            <a:r>
              <a:rPr lang="en-US" sz="1000" b="1" dirty="0">
                <a:solidFill>
                  <a:schemeClr val="tx2">
                    <a:lumMod val="50000"/>
                  </a:schemeClr>
                </a:solidFill>
              </a:rPr>
              <a:t>CCE, CVE, Least Functionality Tests</a:t>
            </a:r>
            <a:endParaRPr sz="1000" b="1" dirty="0">
              <a:solidFill>
                <a:schemeClr val="tx2">
                  <a:lumMod val="50000"/>
                </a:schemeClr>
              </a:solidFill>
            </a:endParaRPr>
          </a:p>
        </p:txBody>
      </p:sp>
      <p:sp>
        <p:nvSpPr>
          <p:cNvPr id="176" name="Shape 362">
            <a:extLst>
              <a:ext uri="{FF2B5EF4-FFF2-40B4-BE49-F238E27FC236}">
                <a16:creationId xmlns:a16="http://schemas.microsoft.com/office/drawing/2014/main" id="{AD24DE8E-0245-442D-8091-954A4013E3F9}"/>
              </a:ext>
            </a:extLst>
          </p:cNvPr>
          <p:cNvSpPr/>
          <p:nvPr/>
        </p:nvSpPr>
        <p:spPr>
          <a:xfrm>
            <a:off x="8928228" y="6282428"/>
            <a:ext cx="602729" cy="205184"/>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defTabSz="457200">
              <a:defRPr sz="1400">
                <a:solidFill>
                  <a:srgbClr val="999999"/>
                </a:solidFill>
              </a:defRPr>
            </a:pPr>
            <a:r>
              <a:rPr lang="en-US" sz="1000" b="1" dirty="0">
                <a:solidFill>
                  <a:schemeClr val="tx2">
                    <a:lumMod val="50000"/>
                  </a:schemeClr>
                </a:solidFill>
              </a:rPr>
              <a:t>CWE Tests</a:t>
            </a:r>
            <a:endParaRPr sz="1000" b="1" dirty="0">
              <a:solidFill>
                <a:schemeClr val="tx2">
                  <a:lumMod val="50000"/>
                </a:schemeClr>
              </a:solidFill>
            </a:endParaRPr>
          </a:p>
        </p:txBody>
      </p:sp>
      <p:pic>
        <p:nvPicPr>
          <p:cNvPr id="178" name="Picture 177">
            <a:extLst>
              <a:ext uri="{FF2B5EF4-FFF2-40B4-BE49-F238E27FC236}">
                <a16:creationId xmlns:a16="http://schemas.microsoft.com/office/drawing/2014/main" id="{66A68833-3B28-4B81-8D1E-A2E3CD9C3064}"/>
              </a:ext>
            </a:extLst>
          </p:cNvPr>
          <p:cNvPicPr>
            <a:picLocks noChangeAspect="1"/>
          </p:cNvPicPr>
          <p:nvPr/>
        </p:nvPicPr>
        <p:blipFill>
          <a:blip r:embed="rId21"/>
          <a:stretch>
            <a:fillRect/>
          </a:stretch>
        </p:blipFill>
        <p:spPr>
          <a:xfrm>
            <a:off x="8339188" y="5773926"/>
            <a:ext cx="911632" cy="264526"/>
          </a:xfrm>
          <a:prstGeom prst="rect">
            <a:avLst/>
          </a:prstGeom>
        </p:spPr>
      </p:pic>
      <p:pic>
        <p:nvPicPr>
          <p:cNvPr id="179" name="Picture 178">
            <a:extLst>
              <a:ext uri="{FF2B5EF4-FFF2-40B4-BE49-F238E27FC236}">
                <a16:creationId xmlns:a16="http://schemas.microsoft.com/office/drawing/2014/main" id="{8A0BB4EB-FA59-4853-AD0D-2EDC65704FF6}"/>
              </a:ext>
            </a:extLst>
          </p:cNvPr>
          <p:cNvPicPr>
            <a:picLocks noChangeAspect="1"/>
          </p:cNvPicPr>
          <p:nvPr/>
        </p:nvPicPr>
        <p:blipFill rotWithShape="1">
          <a:blip r:embed="rId22">
            <a:extLst>
              <a:ext uri="{28A0092B-C50C-407E-A947-70E740481C1C}">
                <a14:useLocalDpi xmlns:a14="http://schemas.microsoft.com/office/drawing/2010/main"/>
              </a:ext>
            </a:extLst>
          </a:blip>
          <a:srcRect/>
          <a:stretch/>
        </p:blipFill>
        <p:spPr>
          <a:xfrm>
            <a:off x="9231656" y="5721376"/>
            <a:ext cx="977568" cy="372539"/>
          </a:xfrm>
          <a:prstGeom prst="rect">
            <a:avLst/>
          </a:prstGeom>
        </p:spPr>
      </p:pic>
      <p:sp>
        <p:nvSpPr>
          <p:cNvPr id="180" name="Shape 362">
            <a:extLst>
              <a:ext uri="{FF2B5EF4-FFF2-40B4-BE49-F238E27FC236}">
                <a16:creationId xmlns:a16="http://schemas.microsoft.com/office/drawing/2014/main" id="{65D2E5B2-1E80-4C04-839C-52FD50EFAA0A}"/>
              </a:ext>
            </a:extLst>
          </p:cNvPr>
          <p:cNvSpPr/>
          <p:nvPr/>
        </p:nvSpPr>
        <p:spPr>
          <a:xfrm>
            <a:off x="8352508" y="6063171"/>
            <a:ext cx="1721625" cy="205184"/>
          </a:xfrm>
          <a:prstGeom prst="rect">
            <a:avLst/>
          </a:prstGeom>
          <a:noFill/>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defTabSz="457200">
              <a:defRPr sz="1400">
                <a:solidFill>
                  <a:srgbClr val="999999"/>
                </a:solidFill>
              </a:defRPr>
            </a:pPr>
            <a:r>
              <a:rPr lang="en-US" sz="1000" b="1" dirty="0">
                <a:solidFill>
                  <a:schemeClr val="tx2">
                    <a:lumMod val="50000"/>
                  </a:schemeClr>
                </a:solidFill>
              </a:rPr>
              <a:t>Static &amp; Dynamic Code Analysis</a:t>
            </a:r>
            <a:endParaRPr sz="1000" b="1" dirty="0">
              <a:solidFill>
                <a:schemeClr val="tx2">
                  <a:lumMod val="50000"/>
                </a:schemeClr>
              </a:solidFill>
            </a:endParaRPr>
          </a:p>
        </p:txBody>
      </p:sp>
      <p:sp>
        <p:nvSpPr>
          <p:cNvPr id="90" name="Rectangle 89">
            <a:extLst>
              <a:ext uri="{FF2B5EF4-FFF2-40B4-BE49-F238E27FC236}">
                <a16:creationId xmlns:a16="http://schemas.microsoft.com/office/drawing/2014/main" id="{23E889BD-EB37-488C-9CD4-C92325AF5E00}"/>
              </a:ext>
            </a:extLst>
          </p:cNvPr>
          <p:cNvSpPr/>
          <p:nvPr/>
        </p:nvSpPr>
        <p:spPr>
          <a:xfrm>
            <a:off x="275859" y="1688989"/>
            <a:ext cx="1418930" cy="461665"/>
          </a:xfrm>
          <a:prstGeom prst="rect">
            <a:avLst/>
          </a:prstGeom>
        </p:spPr>
        <p:txBody>
          <a:bodyPr wrap="square" anchor="t">
            <a:spAutoFit/>
          </a:bodyPr>
          <a:lstStyle/>
          <a:p>
            <a:r>
              <a:rPr lang="en-US" sz="1200" i="1" dirty="0">
                <a:cs typeface="Calibri"/>
                <a:hlinkClick r:id="rId23"/>
              </a:rPr>
              <a:t>https://github.com/mitre/vulcan</a:t>
            </a:r>
            <a:r>
              <a:rPr lang="en-US" sz="1200" i="1" dirty="0">
                <a:cs typeface="Calibri"/>
              </a:rPr>
              <a:t> </a:t>
            </a:r>
          </a:p>
        </p:txBody>
      </p:sp>
      <p:pic>
        <p:nvPicPr>
          <p:cNvPr id="43" name="Picture 43">
            <a:extLst>
              <a:ext uri="{FF2B5EF4-FFF2-40B4-BE49-F238E27FC236}">
                <a16:creationId xmlns:a16="http://schemas.microsoft.com/office/drawing/2014/main" id="{D41C0189-0AF0-4840-A1ED-B394694E9948}"/>
              </a:ext>
            </a:extLst>
          </p:cNvPr>
          <p:cNvPicPr>
            <a:picLocks noChangeAspect="1"/>
          </p:cNvPicPr>
          <p:nvPr/>
        </p:nvPicPr>
        <p:blipFill>
          <a:blip r:embed="rId24"/>
          <a:stretch>
            <a:fillRect/>
          </a:stretch>
        </p:blipFill>
        <p:spPr>
          <a:xfrm>
            <a:off x="10643929" y="4231011"/>
            <a:ext cx="1453643" cy="1752033"/>
          </a:xfrm>
          <a:prstGeom prst="rect">
            <a:avLst/>
          </a:prstGeom>
        </p:spPr>
      </p:pic>
      <p:pic>
        <p:nvPicPr>
          <p:cNvPr id="45" name="Picture 45">
            <a:extLst>
              <a:ext uri="{FF2B5EF4-FFF2-40B4-BE49-F238E27FC236}">
                <a16:creationId xmlns:a16="http://schemas.microsoft.com/office/drawing/2014/main" id="{4157CD5B-D5FD-47C6-893C-C994A73FCB7A}"/>
              </a:ext>
            </a:extLst>
          </p:cNvPr>
          <p:cNvPicPr>
            <a:picLocks noChangeAspect="1"/>
          </p:cNvPicPr>
          <p:nvPr/>
        </p:nvPicPr>
        <p:blipFill>
          <a:blip r:embed="rId25"/>
          <a:stretch>
            <a:fillRect/>
          </a:stretch>
        </p:blipFill>
        <p:spPr>
          <a:xfrm>
            <a:off x="10699548" y="1881415"/>
            <a:ext cx="1080815" cy="1676244"/>
          </a:xfrm>
          <a:prstGeom prst="rect">
            <a:avLst/>
          </a:prstGeom>
        </p:spPr>
      </p:pic>
      <p:sp>
        <p:nvSpPr>
          <p:cNvPr id="91" name="Slide Number Placeholder 4">
            <a:extLst>
              <a:ext uri="{FF2B5EF4-FFF2-40B4-BE49-F238E27FC236}">
                <a16:creationId xmlns:a16="http://schemas.microsoft.com/office/drawing/2014/main" id="{A6F1EAF0-4A1B-431C-A9E3-AEE39692895F}"/>
              </a:ext>
            </a:extLst>
          </p:cNvPr>
          <p:cNvSpPr txBox="1">
            <a:spLocks/>
          </p:cNvSpPr>
          <p:nvPr/>
        </p:nvSpPr>
        <p:spPr>
          <a:xfrm>
            <a:off x="10275063" y="55601"/>
            <a:ext cx="1765676" cy="252626"/>
          </a:xfrm>
          <a:prstGeom prst="rect">
            <a:avLst/>
          </a:prstGeom>
          <a:ln>
            <a:noFill/>
          </a:ln>
        </p:spPr>
        <p:txBody>
          <a:bodyPr/>
          <a:lstStyle>
            <a:defPPr>
              <a:defRPr lang="en-US"/>
            </a:defPPr>
            <a:lvl1pPr algn="r">
              <a:defRPr sz="1200">
                <a:solidFill>
                  <a:schemeClr val="bg1">
                    <a:lumMod val="50000"/>
                  </a:schemeClr>
                </a:solidFill>
                <a:latin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a:t>
            </a:r>
            <a:fld id="{295008BC-DA31-4D19-837B-EFA4386B05F5}" type="slidenum">
              <a:rPr lang="en-US"/>
              <a:pPr/>
              <a:t>21</a:t>
            </a:fld>
            <a:r>
              <a:rPr lang="en-US" dirty="0"/>
              <a:t> | </a:t>
            </a:r>
          </a:p>
        </p:txBody>
      </p:sp>
    </p:spTree>
    <p:extLst>
      <p:ext uri="{BB962C8B-B14F-4D97-AF65-F5344CB8AC3E}">
        <p14:creationId xmlns:p14="http://schemas.microsoft.com/office/powerpoint/2010/main" val="2305294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2BA698-27D2-4451-809A-7EB4711CC0D9}"/>
              </a:ext>
            </a:extLst>
          </p:cNvPr>
          <p:cNvSpPr>
            <a:spLocks noGrp="1"/>
          </p:cNvSpPr>
          <p:nvPr>
            <p:ph type="title"/>
          </p:nvPr>
        </p:nvSpPr>
        <p:spPr/>
        <p:txBody>
          <a:bodyPr>
            <a:normAutofit/>
          </a:bodyPr>
          <a:lstStyle/>
          <a:p>
            <a:r>
              <a:rPr lang="en-US" dirty="0"/>
              <a:t>Open Source Applications, Tools and Libraries</a:t>
            </a:r>
          </a:p>
        </p:txBody>
      </p:sp>
      <p:sp>
        <p:nvSpPr>
          <p:cNvPr id="6" name="Text Placeholder 5">
            <a:extLst>
              <a:ext uri="{FF2B5EF4-FFF2-40B4-BE49-F238E27FC236}">
                <a16:creationId xmlns:a16="http://schemas.microsoft.com/office/drawing/2014/main" id="{55922A51-2006-4577-A1A8-E36BF857ACD6}"/>
              </a:ext>
            </a:extLst>
          </p:cNvPr>
          <p:cNvSpPr>
            <a:spLocks noGrp="1"/>
          </p:cNvSpPr>
          <p:nvPr>
            <p:ph sz="half" idx="1"/>
          </p:nvPr>
        </p:nvSpPr>
        <p:spPr>
          <a:xfrm>
            <a:off x="471947" y="1445342"/>
            <a:ext cx="5745823" cy="5412658"/>
          </a:xfrm>
        </p:spPr>
        <p:txBody>
          <a:bodyPr vert="horz" lIns="91440" tIns="45720" rIns="91440" bIns="45720" rtlCol="0" anchor="t">
            <a:noAutofit/>
          </a:bodyPr>
          <a:lstStyle/>
          <a:p>
            <a:pPr>
              <a:lnSpc>
                <a:spcPct val="110000"/>
              </a:lnSpc>
              <a:spcBef>
                <a:spcPts val="0"/>
              </a:spcBef>
              <a:spcAft>
                <a:spcPts val="600"/>
              </a:spcAft>
            </a:pPr>
            <a:r>
              <a:rPr lang="en-US" sz="1600" dirty="0">
                <a:latin typeface="Arial"/>
                <a:cs typeface="Arial"/>
              </a:rPr>
              <a:t>Security Testing and Hardening Content:</a:t>
            </a:r>
          </a:p>
          <a:p>
            <a:pPr lvl="1">
              <a:lnSpc>
                <a:spcPct val="110000"/>
              </a:lnSpc>
              <a:spcBef>
                <a:spcPts val="0"/>
              </a:spcBef>
              <a:spcAft>
                <a:spcPts val="600"/>
              </a:spcAft>
            </a:pPr>
            <a:r>
              <a:rPr lang="en-US" sz="1600" dirty="0">
                <a:latin typeface="Arial"/>
                <a:cs typeface="Arial"/>
                <a:hlinkClick r:id="rId3"/>
              </a:rPr>
              <a:t>https://GitHub.com/MITRE</a:t>
            </a:r>
            <a:r>
              <a:rPr lang="en-US" sz="1600" dirty="0">
                <a:latin typeface="Arial"/>
                <a:cs typeface="Arial"/>
              </a:rPr>
              <a:t> </a:t>
            </a:r>
            <a:endParaRPr lang="en-US" sz="1600" dirty="0"/>
          </a:p>
          <a:p>
            <a:pPr>
              <a:lnSpc>
                <a:spcPct val="110000"/>
              </a:lnSpc>
              <a:spcBef>
                <a:spcPts val="0"/>
              </a:spcBef>
              <a:spcAft>
                <a:spcPts val="600"/>
              </a:spcAft>
            </a:pPr>
            <a:r>
              <a:rPr lang="en-US" sz="1600" dirty="0">
                <a:latin typeface="Arial"/>
                <a:cs typeface="Arial"/>
              </a:rPr>
              <a:t>STIG Creation Tools</a:t>
            </a:r>
          </a:p>
          <a:p>
            <a:pPr lvl="1">
              <a:lnSpc>
                <a:spcPct val="110000"/>
              </a:lnSpc>
              <a:spcBef>
                <a:spcPts val="0"/>
              </a:spcBef>
              <a:spcAft>
                <a:spcPts val="600"/>
              </a:spcAft>
            </a:pPr>
            <a:r>
              <a:rPr lang="en-US" sz="1600" dirty="0">
                <a:latin typeface="Arial"/>
                <a:cs typeface="Arial"/>
                <a:hlinkClick r:id="rId4"/>
              </a:rPr>
              <a:t>https://GitHub.com/MITRE/vulcan</a:t>
            </a:r>
            <a:endParaRPr lang="en-US" sz="1600" dirty="0">
              <a:latin typeface="Arial"/>
              <a:cs typeface="Arial"/>
            </a:endParaRPr>
          </a:p>
          <a:p>
            <a:pPr>
              <a:lnSpc>
                <a:spcPct val="110000"/>
              </a:lnSpc>
              <a:spcBef>
                <a:spcPts val="0"/>
              </a:spcBef>
              <a:spcAft>
                <a:spcPts val="600"/>
              </a:spcAft>
            </a:pPr>
            <a:r>
              <a:rPr lang="en-US" sz="1600" dirty="0">
                <a:latin typeface="Arial"/>
                <a:cs typeface="Arial"/>
              </a:rPr>
              <a:t>Security Testing Content Development Tools:</a:t>
            </a:r>
          </a:p>
          <a:p>
            <a:pPr lvl="1">
              <a:lnSpc>
                <a:spcPct val="110000"/>
              </a:lnSpc>
              <a:spcBef>
                <a:spcPts val="0"/>
              </a:spcBef>
              <a:spcAft>
                <a:spcPts val="600"/>
              </a:spcAft>
            </a:pPr>
            <a:r>
              <a:rPr lang="en-US" sz="1600" dirty="0">
                <a:latin typeface="Arial"/>
                <a:cs typeface="Arial"/>
                <a:hlinkClick r:id="rId5"/>
              </a:rPr>
              <a:t>https://GitHub.com/MITRE/inspec_tools</a:t>
            </a:r>
            <a:endParaRPr lang="en-US" sz="1600" dirty="0">
              <a:latin typeface="Arial"/>
              <a:cs typeface="Arial"/>
            </a:endParaRPr>
          </a:p>
          <a:p>
            <a:pPr>
              <a:lnSpc>
                <a:spcPct val="110000"/>
              </a:lnSpc>
              <a:spcBef>
                <a:spcPts val="0"/>
              </a:spcBef>
              <a:spcAft>
                <a:spcPts val="600"/>
              </a:spcAft>
            </a:pPr>
            <a:r>
              <a:rPr lang="en-US" sz="1600" dirty="0">
                <a:latin typeface="Arial"/>
                <a:cs typeface="Arial"/>
              </a:rPr>
              <a:t>Security Data Viewing Tools:</a:t>
            </a:r>
          </a:p>
          <a:p>
            <a:pPr lvl="1">
              <a:lnSpc>
                <a:spcPct val="110000"/>
              </a:lnSpc>
              <a:spcBef>
                <a:spcPts val="0"/>
              </a:spcBef>
              <a:spcAft>
                <a:spcPts val="600"/>
              </a:spcAft>
            </a:pPr>
            <a:r>
              <a:rPr lang="en-US" sz="1600" dirty="0">
                <a:latin typeface="Arial"/>
                <a:cs typeface="Arial"/>
              </a:rPr>
              <a:t>Heimdall Server </a:t>
            </a:r>
            <a:r>
              <a:rPr lang="en-US" sz="1600" dirty="0">
                <a:latin typeface="Arial"/>
                <a:cs typeface="Arial"/>
                <a:hlinkClick r:id="rId6"/>
              </a:rPr>
              <a:t>https://GitHub.com/MITRE/heimdall</a:t>
            </a:r>
            <a:r>
              <a:rPr lang="en-US" sz="1600" dirty="0">
                <a:latin typeface="Arial"/>
                <a:cs typeface="Arial"/>
              </a:rPr>
              <a:t> </a:t>
            </a:r>
            <a:endParaRPr lang="en-US" sz="1600" dirty="0"/>
          </a:p>
          <a:p>
            <a:pPr lvl="1">
              <a:lnSpc>
                <a:spcPct val="110000"/>
              </a:lnSpc>
              <a:spcBef>
                <a:spcPts val="0"/>
              </a:spcBef>
              <a:spcAft>
                <a:spcPts val="600"/>
              </a:spcAft>
            </a:pPr>
            <a:r>
              <a:rPr lang="en-US" sz="1600" dirty="0">
                <a:latin typeface="Arial"/>
                <a:cs typeface="Arial"/>
              </a:rPr>
              <a:t>Heimdall-lite </a:t>
            </a:r>
            <a:r>
              <a:rPr lang="en-US" sz="1600" dirty="0">
                <a:latin typeface="Arial"/>
                <a:cs typeface="Arial"/>
                <a:hlinkClick r:id="rId7"/>
              </a:rPr>
              <a:t>https://MITRE.GitHub.io/heimdall-lite/</a:t>
            </a:r>
            <a:r>
              <a:rPr lang="en-US" sz="1600" dirty="0">
                <a:latin typeface="Arial"/>
                <a:cs typeface="Arial"/>
              </a:rPr>
              <a:t> </a:t>
            </a:r>
            <a:br>
              <a:rPr lang="en-US" sz="1600" dirty="0"/>
            </a:br>
            <a:r>
              <a:rPr lang="en-US" sz="1600" dirty="0">
                <a:latin typeface="Arial"/>
                <a:cs typeface="Arial"/>
              </a:rPr>
              <a:t>and </a:t>
            </a:r>
            <a:r>
              <a:rPr lang="en-US" sz="1600" dirty="0">
                <a:latin typeface="Arial"/>
                <a:cs typeface="Arial"/>
                <a:hlinkClick r:id="rId8"/>
              </a:rPr>
              <a:t>https://github.com/mitre/heimdall-vuetify</a:t>
            </a:r>
            <a:endParaRPr lang="en-US" sz="1600" dirty="0">
              <a:latin typeface="Arial"/>
              <a:cs typeface="Arial"/>
            </a:endParaRPr>
          </a:p>
          <a:p>
            <a:pPr>
              <a:lnSpc>
                <a:spcPct val="110000"/>
              </a:lnSpc>
              <a:spcBef>
                <a:spcPts val="0"/>
              </a:spcBef>
              <a:spcAft>
                <a:spcPts val="600"/>
              </a:spcAft>
            </a:pPr>
            <a:r>
              <a:rPr lang="en-US" sz="1600" dirty="0">
                <a:latin typeface="Arial"/>
                <a:cs typeface="Arial"/>
              </a:rPr>
              <a:t>Security Data Conversion Tools:</a:t>
            </a:r>
          </a:p>
          <a:p>
            <a:pPr lvl="1">
              <a:lnSpc>
                <a:spcPct val="110000"/>
              </a:lnSpc>
              <a:spcBef>
                <a:spcPts val="0"/>
              </a:spcBef>
              <a:spcAft>
                <a:spcPts val="600"/>
              </a:spcAft>
            </a:pPr>
            <a:r>
              <a:rPr lang="en-US" sz="1600" dirty="0">
                <a:latin typeface="Arial"/>
                <a:cs typeface="Arial"/>
                <a:hlinkClick r:id="rId9"/>
              </a:rPr>
              <a:t>https://GitHub.com/MITRE/heimdall_tools</a:t>
            </a:r>
            <a:r>
              <a:rPr lang="en-US" sz="1600" dirty="0">
                <a:latin typeface="Arial"/>
                <a:cs typeface="Arial"/>
              </a:rPr>
              <a:t> </a:t>
            </a:r>
            <a:endParaRPr lang="en-US" sz="1600" dirty="0"/>
          </a:p>
          <a:p>
            <a:pPr>
              <a:lnSpc>
                <a:spcPct val="110000"/>
              </a:lnSpc>
              <a:spcBef>
                <a:spcPts val="0"/>
              </a:spcBef>
              <a:spcAft>
                <a:spcPts val="600"/>
              </a:spcAft>
            </a:pPr>
            <a:r>
              <a:rPr lang="en-US" sz="1600" dirty="0">
                <a:latin typeface="Arial"/>
                <a:cs typeface="Arial"/>
              </a:rPr>
              <a:t>Training Courses</a:t>
            </a:r>
          </a:p>
          <a:p>
            <a:pPr lvl="1">
              <a:lnSpc>
                <a:spcPct val="110000"/>
              </a:lnSpc>
              <a:spcBef>
                <a:spcPts val="0"/>
              </a:spcBef>
              <a:spcAft>
                <a:spcPts val="600"/>
              </a:spcAft>
            </a:pPr>
            <a:r>
              <a:rPr lang="en-US" sz="1600" dirty="0">
                <a:latin typeface="Arial"/>
                <a:cs typeface="Arial"/>
                <a:hlinkClick r:id="rId10"/>
              </a:rPr>
              <a:t>https://mitre-inspec-developer.netlify.com/</a:t>
            </a:r>
            <a:endParaRPr lang="en-US" sz="1600" dirty="0">
              <a:latin typeface="Arial"/>
              <a:cs typeface="Arial"/>
            </a:endParaRPr>
          </a:p>
          <a:p>
            <a:pPr lvl="1">
              <a:lnSpc>
                <a:spcPct val="110000"/>
              </a:lnSpc>
              <a:spcBef>
                <a:spcPts val="0"/>
              </a:spcBef>
              <a:spcAft>
                <a:spcPts val="600"/>
              </a:spcAft>
            </a:pPr>
            <a:r>
              <a:rPr lang="en-US" sz="1600" dirty="0">
                <a:latin typeface="Arial"/>
                <a:cs typeface="Arial"/>
                <a:hlinkClick r:id="rId11"/>
              </a:rPr>
              <a:t>https://mitre-inspec-advanced-developer.netlify.com/</a:t>
            </a:r>
            <a:endParaRPr lang="en-US" sz="1600" dirty="0">
              <a:latin typeface="Arial"/>
              <a:cs typeface="Arial"/>
            </a:endParaRPr>
          </a:p>
          <a:p>
            <a:pPr>
              <a:lnSpc>
                <a:spcPct val="110000"/>
              </a:lnSpc>
              <a:spcBef>
                <a:spcPts val="0"/>
              </a:spcBef>
              <a:spcAft>
                <a:spcPts val="600"/>
              </a:spcAft>
            </a:pPr>
            <a:endParaRPr lang="en-US" sz="1600" dirty="0"/>
          </a:p>
        </p:txBody>
      </p:sp>
      <p:sp>
        <p:nvSpPr>
          <p:cNvPr id="3" name="Content Placeholder 2">
            <a:extLst>
              <a:ext uri="{FF2B5EF4-FFF2-40B4-BE49-F238E27FC236}">
                <a16:creationId xmlns:a16="http://schemas.microsoft.com/office/drawing/2014/main" id="{29947983-6931-4004-9F3B-B61A5FD9CA01}"/>
              </a:ext>
            </a:extLst>
          </p:cNvPr>
          <p:cNvSpPr>
            <a:spLocks noGrp="1"/>
          </p:cNvSpPr>
          <p:nvPr>
            <p:ph sz="half" idx="2"/>
          </p:nvPr>
        </p:nvSpPr>
        <p:spPr>
          <a:xfrm>
            <a:off x="6125387" y="1429106"/>
            <a:ext cx="5800181" cy="2955349"/>
          </a:xfrm>
          <a:solidFill>
            <a:schemeClr val="bg1"/>
          </a:solidFill>
          <a:ln w="28575">
            <a:solidFill>
              <a:schemeClr val="accent4"/>
            </a:solidFill>
          </a:ln>
          <a:effectLst>
            <a:outerShdw blurRad="50800" dist="38100" dir="2700000" algn="tl" rotWithShape="0">
              <a:prstClr val="black">
                <a:alpha val="40000"/>
              </a:prstClr>
            </a:outerShdw>
          </a:effectLst>
        </p:spPr>
        <p:txBody>
          <a:bodyPr vert="horz" lIns="91440" tIns="45720" rIns="91440" bIns="45720" rtlCol="0" anchor="t">
            <a:normAutofit fontScale="70000" lnSpcReduction="20000"/>
          </a:bodyPr>
          <a:lstStyle/>
          <a:p>
            <a:pPr marL="0" indent="0">
              <a:lnSpc>
                <a:spcPct val="120000"/>
              </a:lnSpc>
              <a:spcBef>
                <a:spcPts val="0"/>
              </a:spcBef>
              <a:spcAft>
                <a:spcPts val="600"/>
              </a:spcAft>
              <a:buNone/>
            </a:pPr>
            <a:r>
              <a:rPr lang="en-US" sz="2000" dirty="0"/>
              <a:t>Security Automation Community Repository Statistics </a:t>
            </a:r>
            <a:br>
              <a:rPr lang="en-US" sz="2000" dirty="0"/>
            </a:br>
            <a:r>
              <a:rPr lang="en-US" sz="2000" dirty="0"/>
              <a:t>on MITRE </a:t>
            </a:r>
            <a:r>
              <a:rPr lang="en-US" sz="2000" dirty="0" err="1"/>
              <a:t>Github</a:t>
            </a:r>
            <a:r>
              <a:rPr lang="en-US" sz="2000" dirty="0"/>
              <a:t> (</a:t>
            </a:r>
            <a:r>
              <a:rPr lang="en-US" sz="2000" dirty="0">
                <a:hlinkClick r:id="rId12"/>
              </a:rPr>
              <a:t>https://www.github.com/mitre</a:t>
            </a:r>
            <a:r>
              <a:rPr lang="en-US" sz="2000" dirty="0"/>
              <a:t>) </a:t>
            </a:r>
          </a:p>
          <a:p>
            <a:pPr>
              <a:lnSpc>
                <a:spcPct val="120000"/>
              </a:lnSpc>
              <a:spcBef>
                <a:spcPts val="0"/>
              </a:spcBef>
              <a:spcAft>
                <a:spcPts val="600"/>
              </a:spcAft>
            </a:pPr>
            <a:r>
              <a:rPr lang="en-US" sz="2000" b="0" dirty="0">
                <a:latin typeface="Arial"/>
                <a:cs typeface="Arial"/>
              </a:rPr>
              <a:t>75 repositories on the MITRE </a:t>
            </a:r>
            <a:r>
              <a:rPr lang="en-US" sz="2000" b="0" dirty="0" err="1">
                <a:latin typeface="Arial"/>
                <a:cs typeface="Arial"/>
              </a:rPr>
              <a:t>Github</a:t>
            </a:r>
            <a:endParaRPr lang="en-US" sz="2000" b="0" dirty="0">
              <a:latin typeface="Arial"/>
              <a:cs typeface="Arial"/>
            </a:endParaRPr>
          </a:p>
          <a:p>
            <a:pPr>
              <a:lnSpc>
                <a:spcPct val="120000"/>
              </a:lnSpc>
              <a:spcBef>
                <a:spcPts val="0"/>
              </a:spcBef>
              <a:spcAft>
                <a:spcPts val="600"/>
              </a:spcAft>
            </a:pPr>
            <a:r>
              <a:rPr lang="en-US" sz="2000" b="0" dirty="0">
                <a:latin typeface="Arial"/>
                <a:cs typeface="Arial"/>
              </a:rPr>
              <a:t>4700+ downloads on </a:t>
            </a:r>
            <a:r>
              <a:rPr lang="en-US" sz="2000" b="0" dirty="0" err="1">
                <a:latin typeface="Arial"/>
                <a:cs typeface="Arial"/>
              </a:rPr>
              <a:t>inspec_tools</a:t>
            </a:r>
            <a:r>
              <a:rPr lang="en-US" sz="2000" b="0" dirty="0">
                <a:latin typeface="Arial"/>
                <a:cs typeface="Arial"/>
              </a:rPr>
              <a:t> on RubyGems.org</a:t>
            </a:r>
            <a:endParaRPr lang="en-US" sz="2000" b="0" dirty="0"/>
          </a:p>
          <a:p>
            <a:pPr>
              <a:lnSpc>
                <a:spcPct val="120000"/>
              </a:lnSpc>
              <a:spcBef>
                <a:spcPts val="0"/>
              </a:spcBef>
              <a:spcAft>
                <a:spcPts val="600"/>
              </a:spcAft>
            </a:pPr>
            <a:r>
              <a:rPr lang="en-US" sz="2000" b="0" dirty="0">
                <a:latin typeface="Arial"/>
                <a:cs typeface="Arial"/>
              </a:rPr>
              <a:t>400+ downloads on </a:t>
            </a:r>
            <a:r>
              <a:rPr lang="en-US" sz="2000" b="0" dirty="0" err="1">
                <a:latin typeface="Arial"/>
                <a:cs typeface="Arial"/>
              </a:rPr>
              <a:t>heimdall_tools</a:t>
            </a:r>
            <a:r>
              <a:rPr lang="en-US" sz="2000" b="0" dirty="0">
                <a:latin typeface="Arial"/>
                <a:cs typeface="Arial"/>
              </a:rPr>
              <a:t> on RubyGems.org</a:t>
            </a:r>
            <a:endParaRPr lang="en-US" sz="2000" b="0" dirty="0"/>
          </a:p>
          <a:p>
            <a:pPr>
              <a:lnSpc>
                <a:spcPct val="120000"/>
              </a:lnSpc>
              <a:spcBef>
                <a:spcPts val="0"/>
              </a:spcBef>
              <a:spcAft>
                <a:spcPts val="600"/>
              </a:spcAft>
            </a:pPr>
            <a:r>
              <a:rPr lang="en-US" sz="2000" b="0" dirty="0">
                <a:latin typeface="Arial"/>
                <a:cs typeface="Arial"/>
              </a:rPr>
              <a:t>200 downloads/week on </a:t>
            </a:r>
            <a:r>
              <a:rPr lang="en-US" sz="2000" b="0" dirty="0" err="1">
                <a:latin typeface="Arial"/>
                <a:cs typeface="Arial"/>
              </a:rPr>
              <a:t>inspecjs</a:t>
            </a:r>
            <a:r>
              <a:rPr lang="en-US" sz="2000" b="0" dirty="0">
                <a:latin typeface="Arial"/>
                <a:cs typeface="Arial"/>
              </a:rPr>
              <a:t> on NPM.org</a:t>
            </a:r>
          </a:p>
          <a:p>
            <a:pPr>
              <a:lnSpc>
                <a:spcPct val="120000"/>
              </a:lnSpc>
              <a:spcBef>
                <a:spcPts val="0"/>
              </a:spcBef>
              <a:spcAft>
                <a:spcPts val="600"/>
              </a:spcAft>
            </a:pPr>
            <a:r>
              <a:rPr lang="en-US" sz="2000" b="0" dirty="0">
                <a:latin typeface="Arial"/>
                <a:cs typeface="Arial"/>
              </a:rPr>
              <a:t>145 downloads/week on </a:t>
            </a:r>
            <a:r>
              <a:rPr lang="en-US" sz="2000" b="0" dirty="0" err="1">
                <a:latin typeface="Arial"/>
                <a:cs typeface="Arial"/>
              </a:rPr>
              <a:t>heimdall</a:t>
            </a:r>
            <a:r>
              <a:rPr lang="en-US" sz="2000" b="0" dirty="0">
                <a:latin typeface="Arial"/>
                <a:cs typeface="Arial"/>
              </a:rPr>
              <a:t>-lite on NPM.org and Docker Hub</a:t>
            </a:r>
          </a:p>
          <a:p>
            <a:pPr>
              <a:lnSpc>
                <a:spcPct val="120000"/>
              </a:lnSpc>
              <a:spcBef>
                <a:spcPts val="0"/>
              </a:spcBef>
              <a:spcAft>
                <a:spcPts val="600"/>
              </a:spcAft>
            </a:pPr>
            <a:r>
              <a:rPr lang="en-US" sz="2000" b="0" dirty="0">
                <a:latin typeface="Arial"/>
                <a:cs typeface="Arial"/>
              </a:rPr>
              <a:t>3400 downloads on Heimdall Server on Docker Hub</a:t>
            </a:r>
          </a:p>
          <a:p>
            <a:pPr>
              <a:lnSpc>
                <a:spcPct val="120000"/>
              </a:lnSpc>
              <a:spcBef>
                <a:spcPts val="0"/>
              </a:spcBef>
              <a:spcAft>
                <a:spcPts val="600"/>
              </a:spcAft>
            </a:pPr>
            <a:r>
              <a:rPr lang="en-US" sz="2000" b="0" dirty="0">
                <a:latin typeface="Arial"/>
                <a:cs typeface="Arial"/>
              </a:rPr>
              <a:t>600 downloads on Heimdall Server on </a:t>
            </a:r>
            <a:r>
              <a:rPr lang="en-US" sz="2000" b="0" dirty="0">
                <a:latin typeface="Arial"/>
                <a:cs typeface="Arial"/>
                <a:hlinkClick r:id="rId13"/>
              </a:rPr>
              <a:t>Packager.io</a:t>
            </a:r>
            <a:endParaRPr lang="en-US" sz="2000" b="0" dirty="0">
              <a:latin typeface="Arial"/>
              <a:cs typeface="Arial"/>
            </a:endParaRPr>
          </a:p>
          <a:p>
            <a:pPr>
              <a:lnSpc>
                <a:spcPct val="120000"/>
              </a:lnSpc>
              <a:spcBef>
                <a:spcPts val="0"/>
              </a:spcBef>
              <a:spcAft>
                <a:spcPts val="600"/>
              </a:spcAft>
            </a:pPr>
            <a:r>
              <a:rPr lang="en-US" sz="2000" b="0" dirty="0" err="1"/>
              <a:t>inspec_toolsjs</a:t>
            </a:r>
            <a:r>
              <a:rPr lang="en-US" sz="2000" b="0" dirty="0"/>
              <a:t> and </a:t>
            </a:r>
            <a:r>
              <a:rPr lang="en-US" sz="2000" b="0" dirty="0" err="1"/>
              <a:t>heimdall_toolsjs</a:t>
            </a:r>
            <a:r>
              <a:rPr lang="en-US" sz="2000" b="0" dirty="0"/>
              <a:t> coming soon</a:t>
            </a:r>
            <a:endParaRPr lang="en-US" sz="2000" dirty="0"/>
          </a:p>
        </p:txBody>
      </p:sp>
      <p:sp>
        <p:nvSpPr>
          <p:cNvPr id="2" name="Slide Number Placeholder 1">
            <a:extLst>
              <a:ext uri="{FF2B5EF4-FFF2-40B4-BE49-F238E27FC236}">
                <a16:creationId xmlns:a16="http://schemas.microsoft.com/office/drawing/2014/main" id="{7D8182E8-0C3F-462A-96BE-945B7C429A51}"/>
              </a:ext>
            </a:extLst>
          </p:cNvPr>
          <p:cNvSpPr>
            <a:spLocks noGrp="1"/>
          </p:cNvSpPr>
          <p:nvPr>
            <p:ph type="sldNum" sz="quarter" idx="12"/>
          </p:nvPr>
        </p:nvSpPr>
        <p:spPr>
          <a:xfrm>
            <a:off x="9347200" y="6356350"/>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59AE77-9E3E-3745-A21B-91943836B2D6}" type="slidenum">
              <a:rPr lang="en-US" smtClean="0"/>
              <a:pPr/>
              <a:t>22</a:t>
            </a:fld>
            <a:endParaRPr lang="en-US" dirty="0"/>
          </a:p>
        </p:txBody>
      </p:sp>
      <p:sp>
        <p:nvSpPr>
          <p:cNvPr id="7" name="Slide Number Placeholder 4">
            <a:extLst>
              <a:ext uri="{FF2B5EF4-FFF2-40B4-BE49-F238E27FC236}">
                <a16:creationId xmlns:a16="http://schemas.microsoft.com/office/drawing/2014/main" id="{5C969A40-7F79-45F9-A9B9-D084D3473FA7}"/>
              </a:ext>
            </a:extLst>
          </p:cNvPr>
          <p:cNvSpPr txBox="1">
            <a:spLocks/>
          </p:cNvSpPr>
          <p:nvPr/>
        </p:nvSpPr>
        <p:spPr>
          <a:xfrm>
            <a:off x="10275063" y="55601"/>
            <a:ext cx="1765676" cy="252626"/>
          </a:xfrm>
          <a:prstGeom prst="rect">
            <a:avLst/>
          </a:prstGeom>
          <a:ln>
            <a:noFill/>
          </a:ln>
        </p:spPr>
        <p:txBody>
          <a:bodyPr/>
          <a:lstStyle>
            <a:defPPr>
              <a:defRPr lang="en-US"/>
            </a:defPPr>
            <a:lvl1pPr algn="r">
              <a:defRPr sz="1200">
                <a:solidFill>
                  <a:schemeClr val="bg1">
                    <a:lumMod val="50000"/>
                  </a:schemeClr>
                </a:solidFill>
                <a:latin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a:t>
            </a:r>
            <a:fld id="{295008BC-DA31-4D19-837B-EFA4386B05F5}" type="slidenum">
              <a:rPr lang="en-US"/>
              <a:pPr/>
              <a:t>22</a:t>
            </a:fld>
            <a:r>
              <a:rPr lang="en-US" dirty="0"/>
              <a:t> | </a:t>
            </a:r>
          </a:p>
        </p:txBody>
      </p:sp>
    </p:spTree>
    <p:extLst>
      <p:ext uri="{BB962C8B-B14F-4D97-AF65-F5344CB8AC3E}">
        <p14:creationId xmlns:p14="http://schemas.microsoft.com/office/powerpoint/2010/main" val="1632215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0A07D5-0351-4751-8A69-4A1EFA983FA6}"/>
              </a:ext>
            </a:extLst>
          </p:cNvPr>
          <p:cNvSpPr>
            <a:spLocks noGrp="1"/>
          </p:cNvSpPr>
          <p:nvPr>
            <p:ph type="title"/>
          </p:nvPr>
        </p:nvSpPr>
        <p:spPr/>
        <p:txBody>
          <a:bodyPr/>
          <a:lstStyle/>
          <a:p>
            <a:r>
              <a:rPr lang="en-US" dirty="0"/>
              <a:t>Testing Tools for Security Validation as Code</a:t>
            </a:r>
          </a:p>
        </p:txBody>
      </p:sp>
      <p:sp>
        <p:nvSpPr>
          <p:cNvPr id="6" name="Content Placeholder 5">
            <a:extLst>
              <a:ext uri="{FF2B5EF4-FFF2-40B4-BE49-F238E27FC236}">
                <a16:creationId xmlns:a16="http://schemas.microsoft.com/office/drawing/2014/main" id="{128625B5-6897-484A-BD4C-48B66DD9EDA6}"/>
              </a:ext>
            </a:extLst>
          </p:cNvPr>
          <p:cNvSpPr>
            <a:spLocks noGrp="1"/>
          </p:cNvSpPr>
          <p:nvPr>
            <p:ph idx="1"/>
          </p:nvPr>
        </p:nvSpPr>
        <p:spPr/>
        <p:txBody>
          <a:bodyPr/>
          <a:lstStyle/>
          <a:p>
            <a:pPr marL="0" indent="0">
              <a:lnSpc>
                <a:spcPct val="100000"/>
              </a:lnSpc>
              <a:buNone/>
            </a:pPr>
            <a:r>
              <a:rPr lang="en-US" b="0" dirty="0"/>
              <a:t>To perform least functionality, patching, and configuration setting checks against the underlying infrastructure of cloud, network, operating system, container, database, application, and web server technologies supporting an application; an example of an accessible, open-source tool DevOps teams may choose is </a:t>
            </a:r>
            <a:r>
              <a:rPr lang="en-US" b="0" dirty="0" err="1"/>
              <a:t>InSpec</a:t>
            </a:r>
            <a:r>
              <a:rPr lang="en-US" b="0" dirty="0"/>
              <a:t>, a testing framework that can be incorporated into the existing testing harness of a pipeline’s orchestration server. </a:t>
            </a:r>
            <a:r>
              <a:rPr lang="en-US" b="0" dirty="0" err="1"/>
              <a:t>InSpec</a:t>
            </a:r>
            <a:r>
              <a:rPr lang="en-US" b="0" dirty="0"/>
              <a:t> is well-suited to performing concrete sets of tests against known infrastructure components supporting an application…</a:t>
            </a:r>
          </a:p>
        </p:txBody>
      </p:sp>
    </p:spTree>
    <p:extLst>
      <p:ext uri="{BB962C8B-B14F-4D97-AF65-F5344CB8AC3E}">
        <p14:creationId xmlns:p14="http://schemas.microsoft.com/office/powerpoint/2010/main" val="763942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C8020BE-EDCE-42E9-9B82-B462EBD2D090}"/>
              </a:ext>
            </a:extLst>
          </p:cNvPr>
          <p:cNvSpPr>
            <a:spLocks noGrp="1"/>
          </p:cNvSpPr>
          <p:nvPr>
            <p:ph idx="1"/>
          </p:nvPr>
        </p:nvSpPr>
        <p:spPr>
          <a:xfrm>
            <a:off x="219074" y="721652"/>
            <a:ext cx="11647505" cy="4525963"/>
          </a:xfrm>
          <a:solidFill>
            <a:schemeClr val="bg1"/>
          </a:solidFill>
        </p:spPr>
        <p:txBody>
          <a:bodyPr>
            <a:normAutofit fontScale="92500" lnSpcReduction="10000"/>
          </a:bodyPr>
          <a:lstStyle/>
          <a:p>
            <a:pPr marL="169863" indent="-169863">
              <a:lnSpc>
                <a:spcPct val="120000"/>
              </a:lnSpc>
            </a:pPr>
            <a:r>
              <a:rPr lang="en-US" sz="1600" dirty="0"/>
              <a:t>Open Source – a growing community including NGA, NRO, USGCB, CMS, AOC, DISA</a:t>
            </a:r>
          </a:p>
          <a:p>
            <a:pPr marL="169863" indent="-169863">
              <a:lnSpc>
                <a:spcPct val="120000"/>
              </a:lnSpc>
            </a:pPr>
            <a:r>
              <a:rPr lang="en-US" sz="1600" dirty="0"/>
              <a:t>Built to </a:t>
            </a:r>
            <a:r>
              <a:rPr lang="en-US" sz="1600" b="1" dirty="0"/>
              <a:t>integrate with any orchestration technology </a:t>
            </a:r>
            <a:r>
              <a:rPr lang="en-US" sz="1600" dirty="0"/>
              <a:t>or testing harness</a:t>
            </a:r>
          </a:p>
          <a:p>
            <a:pPr marL="169863" indent="-169863">
              <a:lnSpc>
                <a:spcPct val="120000"/>
              </a:lnSpc>
            </a:pPr>
            <a:r>
              <a:rPr lang="en-US" sz="1600" b="1" dirty="0"/>
              <a:t>Small footprint </a:t>
            </a:r>
            <a:r>
              <a:rPr lang="en-US" sz="1600" dirty="0"/>
              <a:t>– built for speed and simplicity</a:t>
            </a:r>
          </a:p>
          <a:p>
            <a:pPr marL="169863" indent="-169863">
              <a:lnSpc>
                <a:spcPct val="120000"/>
              </a:lnSpc>
            </a:pPr>
            <a:r>
              <a:rPr lang="en-US" sz="1600" b="1" dirty="0"/>
              <a:t>Intuitive</a:t>
            </a:r>
            <a:r>
              <a:rPr lang="en-US" sz="1600" dirty="0"/>
              <a:t> validation language based on Ruby</a:t>
            </a:r>
          </a:p>
          <a:p>
            <a:pPr marL="169863" indent="-169863">
              <a:lnSpc>
                <a:spcPct val="120000"/>
              </a:lnSpc>
            </a:pPr>
            <a:r>
              <a:rPr lang="en-US" sz="1600" b="1" dirty="0"/>
              <a:t>Customizable</a:t>
            </a:r>
            <a:r>
              <a:rPr lang="en-US" sz="1600" dirty="0"/>
              <a:t> with overlays and attribute exceptions </a:t>
            </a:r>
          </a:p>
          <a:p>
            <a:pPr marL="169863" indent="-169863">
              <a:lnSpc>
                <a:spcPct val="120000"/>
              </a:lnSpc>
            </a:pPr>
            <a:r>
              <a:rPr lang="en-US" sz="1600" dirty="0"/>
              <a:t>Developers and Security auditors </a:t>
            </a:r>
            <a:r>
              <a:rPr lang="en-US" sz="1600" b="1" dirty="0"/>
              <a:t>can see the exact tests within the profile code</a:t>
            </a:r>
          </a:p>
          <a:p>
            <a:pPr marL="169863" indent="-169863">
              <a:lnSpc>
                <a:spcPct val="120000"/>
              </a:lnSpc>
            </a:pPr>
            <a:r>
              <a:rPr lang="en-US" sz="1600" b="1" dirty="0"/>
              <a:t>Human- and machine-readable output allows for desktop use and scalability to enterprise</a:t>
            </a:r>
          </a:p>
          <a:p>
            <a:pPr marL="457200" lvl="1" indent="-223838">
              <a:lnSpc>
                <a:spcPct val="120000"/>
              </a:lnSpc>
            </a:pPr>
            <a:r>
              <a:rPr lang="en-US" sz="1400" b="1" dirty="0"/>
              <a:t>Immediate feedback</a:t>
            </a:r>
            <a:r>
              <a:rPr lang="en-US" sz="1400" dirty="0"/>
              <a:t> for the developer at their desktop</a:t>
            </a:r>
          </a:p>
          <a:p>
            <a:pPr marL="457200" lvl="1" indent="-223838">
              <a:lnSpc>
                <a:spcPct val="120000"/>
              </a:lnSpc>
            </a:pPr>
            <a:r>
              <a:rPr lang="en-US" sz="1400" dirty="0"/>
              <a:t>Dashboard integration for SIEM* or other tools for Sprint teams</a:t>
            </a:r>
          </a:p>
          <a:p>
            <a:pPr marL="457200" lvl="1" indent="-223838">
              <a:lnSpc>
                <a:spcPct val="120000"/>
              </a:lnSpc>
            </a:pPr>
            <a:r>
              <a:rPr lang="en-US" sz="1400" dirty="0"/>
              <a:t>Enterprise viewable by security auditors</a:t>
            </a:r>
          </a:p>
          <a:p>
            <a:pPr marL="169863" indent="-169863">
              <a:lnSpc>
                <a:spcPct val="120000"/>
              </a:lnSpc>
            </a:pPr>
            <a:r>
              <a:rPr lang="en-US" sz="1600" dirty="0"/>
              <a:t>Tests and Results are </a:t>
            </a:r>
            <a:r>
              <a:rPr lang="en-US" sz="1600" b="1" dirty="0"/>
              <a:t>tagged/linked to NIST SP 800-53 controls</a:t>
            </a:r>
          </a:p>
          <a:p>
            <a:pPr marL="169863" indent="-169863">
              <a:lnSpc>
                <a:spcPct val="120000"/>
              </a:lnSpc>
            </a:pPr>
            <a:r>
              <a:rPr lang="en-US" sz="1600" dirty="0"/>
              <a:t>Can be used against </a:t>
            </a:r>
            <a:r>
              <a:rPr lang="en-US" sz="1600" b="1" dirty="0"/>
              <a:t>any part of the application stack or infrastructure</a:t>
            </a:r>
            <a:r>
              <a:rPr lang="en-US" sz="1600" dirty="0"/>
              <a:t>:</a:t>
            </a:r>
          </a:p>
          <a:p>
            <a:pPr marL="457200" lvl="1" indent="-223838">
              <a:lnSpc>
                <a:spcPct val="120000"/>
              </a:lnSpc>
            </a:pPr>
            <a:r>
              <a:rPr lang="en-US" sz="1400" dirty="0"/>
              <a:t>e.g., RHEL, NGINX, PostgreSQL, Docker, Apache, MySQL, Hadoop, AWS, etc.</a:t>
            </a:r>
          </a:p>
        </p:txBody>
      </p:sp>
      <p:sp>
        <p:nvSpPr>
          <p:cNvPr id="2" name="Title 1">
            <a:extLst>
              <a:ext uri="{FF2B5EF4-FFF2-40B4-BE49-F238E27FC236}">
                <a16:creationId xmlns:a16="http://schemas.microsoft.com/office/drawing/2014/main" id="{B2EE5C0D-1D99-45EF-8E56-F51D91541742}"/>
              </a:ext>
            </a:extLst>
          </p:cNvPr>
          <p:cNvSpPr>
            <a:spLocks noGrp="1"/>
          </p:cNvSpPr>
          <p:nvPr>
            <p:ph type="title"/>
          </p:nvPr>
        </p:nvSpPr>
        <p:spPr>
          <a:xfrm>
            <a:off x="478265" y="69450"/>
            <a:ext cx="11084844" cy="552091"/>
          </a:xfrm>
        </p:spPr>
        <p:txBody>
          <a:bodyPr>
            <a:noAutofit/>
          </a:bodyPr>
          <a:lstStyle/>
          <a:p>
            <a:r>
              <a:rPr lang="en-US" altLang="en-US" sz="3600" dirty="0">
                <a:latin typeface="+mn-lt"/>
                <a:cs typeface="Aharoni" panose="02010803020104030203" pitchFamily="2" charset="-79"/>
              </a:rPr>
              <a:t>The Tech: using InSpec for Security Validation as Code</a:t>
            </a:r>
            <a:endParaRPr lang="en-US" sz="3600" dirty="0">
              <a:latin typeface="+mn-lt"/>
              <a:cs typeface="Aharoni" panose="02010803020104030203" pitchFamily="2" charset="-79"/>
            </a:endParaRPr>
          </a:p>
        </p:txBody>
      </p:sp>
      <p:pic>
        <p:nvPicPr>
          <p:cNvPr id="6" name="Picture 5">
            <a:extLst>
              <a:ext uri="{FF2B5EF4-FFF2-40B4-BE49-F238E27FC236}">
                <a16:creationId xmlns:a16="http://schemas.microsoft.com/office/drawing/2014/main" id="{841C1CCF-701B-499F-98F4-4A2396D2C30A}"/>
              </a:ext>
            </a:extLst>
          </p:cNvPr>
          <p:cNvPicPr>
            <a:picLocks noChangeAspect="1"/>
          </p:cNvPicPr>
          <p:nvPr/>
        </p:nvPicPr>
        <p:blipFill>
          <a:blip r:embed="rId3"/>
          <a:stretch>
            <a:fillRect/>
          </a:stretch>
        </p:blipFill>
        <p:spPr>
          <a:xfrm>
            <a:off x="8573008" y="1203030"/>
            <a:ext cx="2434882" cy="1665236"/>
          </a:xfrm>
          <a:prstGeom prst="rect">
            <a:avLst/>
          </a:prstGeom>
          <a:effectLst>
            <a:outerShdw blurRad="50800" dist="38100" dir="2700000" algn="tl" rotWithShape="0">
              <a:prstClr val="black">
                <a:alpha val="40000"/>
              </a:prstClr>
            </a:outerShdw>
          </a:effectLst>
        </p:spPr>
      </p:pic>
      <p:sp>
        <p:nvSpPr>
          <p:cNvPr id="11" name="Oval 10">
            <a:extLst>
              <a:ext uri="{FF2B5EF4-FFF2-40B4-BE49-F238E27FC236}">
                <a16:creationId xmlns:a16="http://schemas.microsoft.com/office/drawing/2014/main" id="{CB81F8D2-5177-41DA-8CEC-8B7EC1C004E2}"/>
              </a:ext>
            </a:extLst>
          </p:cNvPr>
          <p:cNvSpPr/>
          <p:nvPr/>
        </p:nvSpPr>
        <p:spPr>
          <a:xfrm>
            <a:off x="325420" y="3803239"/>
            <a:ext cx="125506" cy="125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Connector: Elbow 17">
            <a:extLst>
              <a:ext uri="{FF2B5EF4-FFF2-40B4-BE49-F238E27FC236}">
                <a16:creationId xmlns:a16="http://schemas.microsoft.com/office/drawing/2014/main" id="{9203BFAB-7F6B-411B-A667-E93D7A7BB74A}"/>
              </a:ext>
            </a:extLst>
          </p:cNvPr>
          <p:cNvCxnSpPr>
            <a:cxnSpLocks/>
            <a:endCxn id="8" idx="1"/>
          </p:cNvCxnSpPr>
          <p:nvPr/>
        </p:nvCxnSpPr>
        <p:spPr>
          <a:xfrm>
            <a:off x="4856481" y="3428999"/>
            <a:ext cx="2194949" cy="1526430"/>
          </a:xfrm>
          <a:prstGeom prst="bentConnector3">
            <a:avLst>
              <a:gd name="adj1" fmla="val 9429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2BF949F-B213-428C-B587-71636ED87621}"/>
              </a:ext>
            </a:extLst>
          </p:cNvPr>
          <p:cNvSpPr/>
          <p:nvPr/>
        </p:nvSpPr>
        <p:spPr>
          <a:xfrm>
            <a:off x="6432229" y="5382383"/>
            <a:ext cx="125506" cy="125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Connector: Elbow 35">
            <a:extLst>
              <a:ext uri="{FF2B5EF4-FFF2-40B4-BE49-F238E27FC236}">
                <a16:creationId xmlns:a16="http://schemas.microsoft.com/office/drawing/2014/main" id="{94908334-E569-4651-BBAA-27C7E637FF0F}"/>
              </a:ext>
            </a:extLst>
          </p:cNvPr>
          <p:cNvCxnSpPr>
            <a:cxnSpLocks/>
          </p:cNvCxnSpPr>
          <p:nvPr/>
        </p:nvCxnSpPr>
        <p:spPr>
          <a:xfrm>
            <a:off x="4856481" y="3429001"/>
            <a:ext cx="2073073" cy="1818613"/>
          </a:xfrm>
          <a:prstGeom prst="bentConnector3">
            <a:avLst>
              <a:gd name="adj1" fmla="val 9969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BD62C70-3E47-4110-AF26-A40685DEF779}"/>
              </a:ext>
            </a:extLst>
          </p:cNvPr>
          <p:cNvPicPr/>
          <p:nvPr/>
        </p:nvPicPr>
        <p:blipFill rotWithShape="1">
          <a:blip r:embed="rId4">
            <a:extLst>
              <a:ext uri="{28A0092B-C50C-407E-A947-70E740481C1C}">
                <a14:useLocalDpi xmlns:a14="http://schemas.microsoft.com/office/drawing/2010/main" val="0"/>
              </a:ext>
            </a:extLst>
          </a:blip>
          <a:srcRect r="9615" b="74202"/>
          <a:stretch/>
        </p:blipFill>
        <p:spPr bwMode="auto">
          <a:xfrm>
            <a:off x="971550" y="5247616"/>
            <a:ext cx="6209294" cy="1291298"/>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 name="Content Placeholder 3">
            <a:extLst>
              <a:ext uri="{FF2B5EF4-FFF2-40B4-BE49-F238E27FC236}">
                <a16:creationId xmlns:a16="http://schemas.microsoft.com/office/drawing/2014/main" id="{9595CE56-93E2-444E-A6E5-D53378DB00E0}"/>
              </a:ext>
            </a:extLst>
          </p:cNvPr>
          <p:cNvPicPr/>
          <p:nvPr/>
        </p:nvPicPr>
        <p:blipFill rotWithShape="1">
          <a:blip r:embed="rId5" cstate="print">
            <a:extLst>
              <a:ext uri="{28A0092B-C50C-407E-A947-70E740481C1C}">
                <a14:useLocalDpi xmlns:a14="http://schemas.microsoft.com/office/drawing/2010/main" val="0"/>
              </a:ext>
            </a:extLst>
          </a:blip>
          <a:srcRect l="13042" t="7916"/>
          <a:stretch/>
        </p:blipFill>
        <p:spPr>
          <a:xfrm>
            <a:off x="7051430" y="3554506"/>
            <a:ext cx="4937025" cy="2801845"/>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13C36B73-4936-4A6B-A730-2DDC86D2982E}"/>
              </a:ext>
            </a:extLst>
          </p:cNvPr>
          <p:cNvSpPr/>
          <p:nvPr/>
        </p:nvSpPr>
        <p:spPr>
          <a:xfrm>
            <a:off x="10678069" y="643703"/>
            <a:ext cx="1392561"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none" anchor="ctr">
            <a:spAutoFit/>
          </a:bodyPr>
          <a:lstStyle/>
          <a:p>
            <a:r>
              <a:rPr lang="en-US" b="1" dirty="0"/>
              <a:t>Testing Tools</a:t>
            </a:r>
          </a:p>
        </p:txBody>
      </p:sp>
      <p:sp>
        <p:nvSpPr>
          <p:cNvPr id="3" name="TextBox 2">
            <a:extLst>
              <a:ext uri="{FF2B5EF4-FFF2-40B4-BE49-F238E27FC236}">
                <a16:creationId xmlns:a16="http://schemas.microsoft.com/office/drawing/2014/main" id="{91C5EB4D-3247-4A8A-A9CF-F83854194943}"/>
              </a:ext>
            </a:extLst>
          </p:cNvPr>
          <p:cNvSpPr txBox="1"/>
          <p:nvPr/>
        </p:nvSpPr>
        <p:spPr>
          <a:xfrm>
            <a:off x="96363" y="6604857"/>
            <a:ext cx="3481722" cy="276999"/>
          </a:xfrm>
          <a:prstGeom prst="rect">
            <a:avLst/>
          </a:prstGeom>
          <a:noFill/>
        </p:spPr>
        <p:txBody>
          <a:bodyPr wrap="none" rtlCol="0">
            <a:spAutoFit/>
          </a:bodyPr>
          <a:lstStyle/>
          <a:p>
            <a:r>
              <a:rPr lang="en-US" sz="1200" i="1" dirty="0"/>
              <a:t>* SIEM: Security Information and Event Management</a:t>
            </a:r>
          </a:p>
        </p:txBody>
      </p:sp>
    </p:spTree>
    <p:extLst>
      <p:ext uri="{BB962C8B-B14F-4D97-AF65-F5344CB8AC3E}">
        <p14:creationId xmlns:p14="http://schemas.microsoft.com/office/powerpoint/2010/main" val="2544425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2ACA64D-3D55-4DD5-A721-4C583D6B6747}"/>
              </a:ext>
            </a:extLst>
          </p:cNvPr>
          <p:cNvSpPr/>
          <p:nvPr/>
        </p:nvSpPr>
        <p:spPr>
          <a:xfrm>
            <a:off x="3569711" y="1876038"/>
            <a:ext cx="2438386" cy="2486957"/>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b"/>
          <a:lstStyle/>
          <a:p>
            <a:endParaRPr lang="en-US" sz="1200" b="1" i="1" dirty="0">
              <a:solidFill>
                <a:schemeClr val="tx1"/>
              </a:solidFill>
            </a:endParaRPr>
          </a:p>
        </p:txBody>
      </p:sp>
      <p:sp>
        <p:nvSpPr>
          <p:cNvPr id="2" name="Title 1">
            <a:extLst>
              <a:ext uri="{FF2B5EF4-FFF2-40B4-BE49-F238E27FC236}">
                <a16:creationId xmlns:a16="http://schemas.microsoft.com/office/drawing/2014/main" id="{C93874CD-F81C-4816-ACEC-F3E00F01DCC5}"/>
              </a:ext>
            </a:extLst>
          </p:cNvPr>
          <p:cNvSpPr>
            <a:spLocks noGrp="1"/>
          </p:cNvSpPr>
          <p:nvPr>
            <p:ph type="title"/>
          </p:nvPr>
        </p:nvSpPr>
        <p:spPr>
          <a:xfrm>
            <a:off x="269767" y="358916"/>
            <a:ext cx="11582400" cy="552091"/>
          </a:xfrm>
        </p:spPr>
        <p:txBody>
          <a:bodyPr vert="horz" lIns="91440" tIns="45720" rIns="91440" bIns="45720" rtlCol="0" anchor="ctr">
            <a:noAutofit/>
          </a:bodyPr>
          <a:lstStyle/>
          <a:p>
            <a:r>
              <a:rPr lang="en-US" sz="3200" b="1" dirty="0">
                <a:latin typeface="+mn-lt"/>
                <a:cs typeface="Aharoni" panose="02010803020104030203" pitchFamily="2" charset="-79"/>
              </a:rPr>
              <a:t>Secure Config, Vulnerability, Least Functionality Checks with InSpec</a:t>
            </a:r>
          </a:p>
        </p:txBody>
      </p:sp>
      <p:sp>
        <p:nvSpPr>
          <p:cNvPr id="39" name="Arrow: Right 38">
            <a:extLst>
              <a:ext uri="{FF2B5EF4-FFF2-40B4-BE49-F238E27FC236}">
                <a16:creationId xmlns:a16="http://schemas.microsoft.com/office/drawing/2014/main" id="{CFBEC2CE-4567-4995-9F05-9775F623B8A0}"/>
              </a:ext>
            </a:extLst>
          </p:cNvPr>
          <p:cNvSpPr/>
          <p:nvPr/>
        </p:nvSpPr>
        <p:spPr>
          <a:xfrm>
            <a:off x="1297641" y="2482948"/>
            <a:ext cx="1067740"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sp>
        <p:nvSpPr>
          <p:cNvPr id="40" name="Arrow: Right 39">
            <a:extLst>
              <a:ext uri="{FF2B5EF4-FFF2-40B4-BE49-F238E27FC236}">
                <a16:creationId xmlns:a16="http://schemas.microsoft.com/office/drawing/2014/main" id="{F54B085A-7DD2-4106-AA9B-9A1E0066305A}"/>
              </a:ext>
            </a:extLst>
          </p:cNvPr>
          <p:cNvSpPr/>
          <p:nvPr/>
        </p:nvSpPr>
        <p:spPr>
          <a:xfrm>
            <a:off x="3169522" y="2482948"/>
            <a:ext cx="997310"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41" name="Arrow: Right 40">
            <a:extLst>
              <a:ext uri="{FF2B5EF4-FFF2-40B4-BE49-F238E27FC236}">
                <a16:creationId xmlns:a16="http://schemas.microsoft.com/office/drawing/2014/main" id="{756F86FE-CE4E-4D50-8F05-1E528D84F0C9}"/>
              </a:ext>
            </a:extLst>
          </p:cNvPr>
          <p:cNvSpPr/>
          <p:nvPr/>
        </p:nvSpPr>
        <p:spPr>
          <a:xfrm>
            <a:off x="5682435" y="2150093"/>
            <a:ext cx="2050776" cy="574438"/>
          </a:xfrm>
          <a:prstGeom prst="rightArrow">
            <a:avLst>
              <a:gd name="adj1" fmla="val 71864"/>
              <a:gd name="adj2" fmla="val 50000"/>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    Create/Configure</a:t>
            </a:r>
          </a:p>
        </p:txBody>
      </p:sp>
      <p:sp>
        <p:nvSpPr>
          <p:cNvPr id="42" name="Arrow: Right 41">
            <a:extLst>
              <a:ext uri="{FF2B5EF4-FFF2-40B4-BE49-F238E27FC236}">
                <a16:creationId xmlns:a16="http://schemas.microsoft.com/office/drawing/2014/main" id="{B9B7B43D-74FA-45D6-A1B6-B8D37B219140}"/>
              </a:ext>
            </a:extLst>
          </p:cNvPr>
          <p:cNvSpPr/>
          <p:nvPr/>
        </p:nvSpPr>
        <p:spPr>
          <a:xfrm>
            <a:off x="6212263" y="3552975"/>
            <a:ext cx="1431571" cy="436875"/>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Validate</a:t>
            </a:r>
          </a:p>
        </p:txBody>
      </p:sp>
      <p:sp>
        <p:nvSpPr>
          <p:cNvPr id="17" name="Arrow: Chevron 16">
            <a:extLst>
              <a:ext uri="{FF2B5EF4-FFF2-40B4-BE49-F238E27FC236}">
                <a16:creationId xmlns:a16="http://schemas.microsoft.com/office/drawing/2014/main" id="{AAAE7348-79D2-4054-AAEE-2A267250D10A}"/>
              </a:ext>
            </a:extLst>
          </p:cNvPr>
          <p:cNvSpPr/>
          <p:nvPr/>
        </p:nvSpPr>
        <p:spPr>
          <a:xfrm>
            <a:off x="1998565" y="998467"/>
            <a:ext cx="1579935" cy="560732"/>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Commit</a:t>
            </a:r>
          </a:p>
        </p:txBody>
      </p:sp>
      <p:sp>
        <p:nvSpPr>
          <p:cNvPr id="18" name="Arrow: Chevron 17">
            <a:extLst>
              <a:ext uri="{FF2B5EF4-FFF2-40B4-BE49-F238E27FC236}">
                <a16:creationId xmlns:a16="http://schemas.microsoft.com/office/drawing/2014/main" id="{E4CA4B1B-492F-4822-90F6-7277F42D1E18}"/>
              </a:ext>
            </a:extLst>
          </p:cNvPr>
          <p:cNvSpPr/>
          <p:nvPr/>
        </p:nvSpPr>
        <p:spPr>
          <a:xfrm>
            <a:off x="3578500" y="998467"/>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Build</a:t>
            </a:r>
          </a:p>
        </p:txBody>
      </p:sp>
      <p:sp>
        <p:nvSpPr>
          <p:cNvPr id="19" name="Arrow: Chevron 18">
            <a:extLst>
              <a:ext uri="{FF2B5EF4-FFF2-40B4-BE49-F238E27FC236}">
                <a16:creationId xmlns:a16="http://schemas.microsoft.com/office/drawing/2014/main" id="{C2C80588-D326-4693-B57F-0A44B18D25C6}"/>
              </a:ext>
            </a:extLst>
          </p:cNvPr>
          <p:cNvSpPr/>
          <p:nvPr/>
        </p:nvSpPr>
        <p:spPr>
          <a:xfrm>
            <a:off x="5144986" y="998467"/>
            <a:ext cx="1579935" cy="560732"/>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Unit Test</a:t>
            </a:r>
          </a:p>
        </p:txBody>
      </p:sp>
      <p:sp>
        <p:nvSpPr>
          <p:cNvPr id="20" name="Arrow: Chevron 19">
            <a:extLst>
              <a:ext uri="{FF2B5EF4-FFF2-40B4-BE49-F238E27FC236}">
                <a16:creationId xmlns:a16="http://schemas.microsoft.com/office/drawing/2014/main" id="{17A210E3-D570-467F-81BB-70A90789DD38}"/>
              </a:ext>
            </a:extLst>
          </p:cNvPr>
          <p:cNvSpPr/>
          <p:nvPr/>
        </p:nvSpPr>
        <p:spPr>
          <a:xfrm>
            <a:off x="6724921" y="990722"/>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Deploy</a:t>
            </a:r>
          </a:p>
        </p:txBody>
      </p:sp>
      <p:sp>
        <p:nvSpPr>
          <p:cNvPr id="21" name="Arrow: Chevron 20">
            <a:extLst>
              <a:ext uri="{FF2B5EF4-FFF2-40B4-BE49-F238E27FC236}">
                <a16:creationId xmlns:a16="http://schemas.microsoft.com/office/drawing/2014/main" id="{155081C8-A1DD-4ABE-8C1A-665553A38E16}"/>
              </a:ext>
            </a:extLst>
          </p:cNvPr>
          <p:cNvSpPr/>
          <p:nvPr/>
        </p:nvSpPr>
        <p:spPr>
          <a:xfrm>
            <a:off x="8291409" y="975308"/>
            <a:ext cx="1579935" cy="560732"/>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Test</a:t>
            </a:r>
          </a:p>
        </p:txBody>
      </p:sp>
      <p:sp>
        <p:nvSpPr>
          <p:cNvPr id="22" name="Arrow: Chevron 21">
            <a:extLst>
              <a:ext uri="{FF2B5EF4-FFF2-40B4-BE49-F238E27FC236}">
                <a16:creationId xmlns:a16="http://schemas.microsoft.com/office/drawing/2014/main" id="{453DD875-E73B-410D-B984-AE309BC9251F}"/>
              </a:ext>
            </a:extLst>
          </p:cNvPr>
          <p:cNvSpPr/>
          <p:nvPr/>
        </p:nvSpPr>
        <p:spPr>
          <a:xfrm>
            <a:off x="9871342" y="998467"/>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91440" tIns="91085" rIns="0"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Production</a:t>
            </a:r>
          </a:p>
        </p:txBody>
      </p:sp>
      <p:sp>
        <p:nvSpPr>
          <p:cNvPr id="38" name="Arrow: Chevron 37">
            <a:extLst>
              <a:ext uri="{FF2B5EF4-FFF2-40B4-BE49-F238E27FC236}">
                <a16:creationId xmlns:a16="http://schemas.microsoft.com/office/drawing/2014/main" id="{AA780E84-040C-47E1-914A-3EA96704815B}"/>
              </a:ext>
            </a:extLst>
          </p:cNvPr>
          <p:cNvSpPr/>
          <p:nvPr/>
        </p:nvSpPr>
        <p:spPr>
          <a:xfrm>
            <a:off x="456387" y="998467"/>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Plan</a:t>
            </a:r>
          </a:p>
        </p:txBody>
      </p:sp>
      <p:sp>
        <p:nvSpPr>
          <p:cNvPr id="45" name="Rectangle 44">
            <a:extLst>
              <a:ext uri="{FF2B5EF4-FFF2-40B4-BE49-F238E27FC236}">
                <a16:creationId xmlns:a16="http://schemas.microsoft.com/office/drawing/2014/main" id="{07E5AD53-BD75-4BD0-B105-DC13F32DF4A5}"/>
              </a:ext>
            </a:extLst>
          </p:cNvPr>
          <p:cNvSpPr/>
          <p:nvPr/>
        </p:nvSpPr>
        <p:spPr>
          <a:xfrm>
            <a:off x="4218396" y="1947440"/>
            <a:ext cx="1668231" cy="1218105"/>
          </a:xfrm>
          <a:prstGeom prst="rect">
            <a:avLst/>
          </a:prstGeom>
          <a:solidFill>
            <a:schemeClr val="bg1"/>
          </a:solidFill>
          <a:ln w="31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tx1"/>
                </a:solidFill>
              </a:rPr>
              <a:t>Orchestration Server used to Create, Configure, and Validate</a:t>
            </a:r>
          </a:p>
        </p:txBody>
      </p:sp>
      <p:sp>
        <p:nvSpPr>
          <p:cNvPr id="59" name="TextBox 58">
            <a:extLst>
              <a:ext uri="{FF2B5EF4-FFF2-40B4-BE49-F238E27FC236}">
                <a16:creationId xmlns:a16="http://schemas.microsoft.com/office/drawing/2014/main" id="{144F5271-685C-42C5-9512-E517CE32A2AD}"/>
              </a:ext>
            </a:extLst>
          </p:cNvPr>
          <p:cNvSpPr txBox="1"/>
          <p:nvPr/>
        </p:nvSpPr>
        <p:spPr>
          <a:xfrm>
            <a:off x="3945649" y="4320925"/>
            <a:ext cx="2238256" cy="590931"/>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spAutoFit/>
          </a:bodyPr>
          <a:lstStyle>
            <a:defPPr>
              <a:defRPr lang="en-US"/>
            </a:defPPr>
            <a:lvl1pPr marL="233363" indent="-233363">
              <a:defRPr sz="1600" b="1"/>
            </a:lvl1pPr>
          </a:lstStyle>
          <a:p>
            <a:pPr marL="0" indent="0" algn="ctr">
              <a:lnSpc>
                <a:spcPct val="90000"/>
              </a:lnSpc>
            </a:pPr>
            <a:r>
              <a:rPr lang="en-US" sz="1800" dirty="0"/>
              <a:t>Security Validation</a:t>
            </a:r>
            <a:br>
              <a:rPr lang="en-US" sz="1800" dirty="0"/>
            </a:br>
            <a:r>
              <a:rPr lang="en-US" sz="1800" dirty="0"/>
              <a:t>as Code:</a:t>
            </a:r>
          </a:p>
        </p:txBody>
      </p:sp>
      <p:grpSp>
        <p:nvGrpSpPr>
          <p:cNvPr id="14" name="Group 13">
            <a:extLst>
              <a:ext uri="{FF2B5EF4-FFF2-40B4-BE49-F238E27FC236}">
                <a16:creationId xmlns:a16="http://schemas.microsoft.com/office/drawing/2014/main" id="{DDE7DCBD-9329-4AEC-A767-C1815B8CE326}"/>
              </a:ext>
            </a:extLst>
          </p:cNvPr>
          <p:cNvGrpSpPr/>
          <p:nvPr/>
        </p:nvGrpSpPr>
        <p:grpSpPr>
          <a:xfrm>
            <a:off x="7758618" y="1623256"/>
            <a:ext cx="2112724" cy="3223506"/>
            <a:chOff x="8451703" y="1629561"/>
            <a:chExt cx="2112724" cy="3223506"/>
          </a:xfrm>
        </p:grpSpPr>
        <p:sp>
          <p:nvSpPr>
            <p:cNvPr id="47" name="Rectangle 46">
              <a:extLst>
                <a:ext uri="{FF2B5EF4-FFF2-40B4-BE49-F238E27FC236}">
                  <a16:creationId xmlns:a16="http://schemas.microsoft.com/office/drawing/2014/main" id="{D54B6F1D-839C-446A-A5DF-FBF73B962D1E}"/>
                </a:ext>
              </a:extLst>
            </p:cNvPr>
            <p:cNvSpPr/>
            <p:nvPr/>
          </p:nvSpPr>
          <p:spPr>
            <a:xfrm>
              <a:off x="8451703" y="1629561"/>
              <a:ext cx="2112724" cy="3223506"/>
            </a:xfrm>
            <a:prstGeom prst="rect">
              <a:avLst/>
            </a:prstGeom>
            <a:solidFill>
              <a:schemeClr val="accent2">
                <a:lumMod val="40000"/>
                <a:lumOff val="6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Cube 47">
              <a:extLst>
                <a:ext uri="{FF2B5EF4-FFF2-40B4-BE49-F238E27FC236}">
                  <a16:creationId xmlns:a16="http://schemas.microsoft.com/office/drawing/2014/main" id="{ACF9ECD6-7457-4B53-857A-A0023B930586}"/>
                </a:ext>
              </a:extLst>
            </p:cNvPr>
            <p:cNvSpPr/>
            <p:nvPr/>
          </p:nvSpPr>
          <p:spPr>
            <a:xfrm>
              <a:off x="8572851" y="4341118"/>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Cloud Services</a:t>
              </a:r>
            </a:p>
          </p:txBody>
        </p:sp>
        <p:sp>
          <p:nvSpPr>
            <p:cNvPr id="49" name="Cube 48">
              <a:extLst>
                <a:ext uri="{FF2B5EF4-FFF2-40B4-BE49-F238E27FC236}">
                  <a16:creationId xmlns:a16="http://schemas.microsoft.com/office/drawing/2014/main" id="{EDCE820A-0D51-425B-8B7B-4BAC44DAD170}"/>
                </a:ext>
              </a:extLst>
            </p:cNvPr>
            <p:cNvSpPr/>
            <p:nvPr/>
          </p:nvSpPr>
          <p:spPr>
            <a:xfrm>
              <a:off x="8572851" y="3900724"/>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Network Components</a:t>
              </a:r>
            </a:p>
          </p:txBody>
        </p:sp>
        <p:sp>
          <p:nvSpPr>
            <p:cNvPr id="50" name="Cube 49">
              <a:extLst>
                <a:ext uri="{FF2B5EF4-FFF2-40B4-BE49-F238E27FC236}">
                  <a16:creationId xmlns:a16="http://schemas.microsoft.com/office/drawing/2014/main" id="{CD9BD8D7-5EEE-45D1-B04F-CAA4BF0AE103}"/>
                </a:ext>
              </a:extLst>
            </p:cNvPr>
            <p:cNvSpPr/>
            <p:nvPr/>
          </p:nvSpPr>
          <p:spPr>
            <a:xfrm>
              <a:off x="8572851" y="3460331"/>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Operating Systems</a:t>
              </a:r>
            </a:p>
          </p:txBody>
        </p:sp>
        <p:sp>
          <p:nvSpPr>
            <p:cNvPr id="51" name="Cube 50">
              <a:extLst>
                <a:ext uri="{FF2B5EF4-FFF2-40B4-BE49-F238E27FC236}">
                  <a16:creationId xmlns:a16="http://schemas.microsoft.com/office/drawing/2014/main" id="{D06B548A-8DC9-43B7-B27E-05CDC9C24E50}"/>
                </a:ext>
              </a:extLst>
            </p:cNvPr>
            <p:cNvSpPr/>
            <p:nvPr/>
          </p:nvSpPr>
          <p:spPr>
            <a:xfrm>
              <a:off x="8572851" y="3019938"/>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Containers</a:t>
              </a:r>
            </a:p>
          </p:txBody>
        </p:sp>
        <p:sp>
          <p:nvSpPr>
            <p:cNvPr id="52" name="Cube 51">
              <a:extLst>
                <a:ext uri="{FF2B5EF4-FFF2-40B4-BE49-F238E27FC236}">
                  <a16:creationId xmlns:a16="http://schemas.microsoft.com/office/drawing/2014/main" id="{1481EC89-75E9-4C16-8AF7-405F6E8E6087}"/>
                </a:ext>
              </a:extLst>
            </p:cNvPr>
            <p:cNvSpPr/>
            <p:nvPr/>
          </p:nvSpPr>
          <p:spPr>
            <a:xfrm>
              <a:off x="8572851" y="2579545"/>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Database</a:t>
              </a:r>
            </a:p>
          </p:txBody>
        </p:sp>
        <p:sp>
          <p:nvSpPr>
            <p:cNvPr id="53" name="Cube 52">
              <a:extLst>
                <a:ext uri="{FF2B5EF4-FFF2-40B4-BE49-F238E27FC236}">
                  <a16:creationId xmlns:a16="http://schemas.microsoft.com/office/drawing/2014/main" id="{A6D01D54-190F-4E59-BFE0-C41FFD497231}"/>
                </a:ext>
              </a:extLst>
            </p:cNvPr>
            <p:cNvSpPr/>
            <p:nvPr/>
          </p:nvSpPr>
          <p:spPr>
            <a:xfrm>
              <a:off x="8572851" y="2139152"/>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Application Server</a:t>
              </a:r>
            </a:p>
          </p:txBody>
        </p:sp>
        <p:sp>
          <p:nvSpPr>
            <p:cNvPr id="54" name="Cube 53">
              <a:extLst>
                <a:ext uri="{FF2B5EF4-FFF2-40B4-BE49-F238E27FC236}">
                  <a16:creationId xmlns:a16="http://schemas.microsoft.com/office/drawing/2014/main" id="{5454F646-CCD0-4F84-ABEC-45623C060F8A}"/>
                </a:ext>
              </a:extLst>
            </p:cNvPr>
            <p:cNvSpPr/>
            <p:nvPr/>
          </p:nvSpPr>
          <p:spPr>
            <a:xfrm>
              <a:off x="8572851" y="1689615"/>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Web Server</a:t>
              </a:r>
            </a:p>
          </p:txBody>
        </p:sp>
      </p:grpSp>
      <p:grpSp>
        <p:nvGrpSpPr>
          <p:cNvPr id="82" name="Group 81">
            <a:extLst>
              <a:ext uri="{FF2B5EF4-FFF2-40B4-BE49-F238E27FC236}">
                <a16:creationId xmlns:a16="http://schemas.microsoft.com/office/drawing/2014/main" id="{BFA01EA9-7F6A-4F39-AC19-7600833CA699}"/>
              </a:ext>
            </a:extLst>
          </p:cNvPr>
          <p:cNvGrpSpPr/>
          <p:nvPr/>
        </p:nvGrpSpPr>
        <p:grpSpPr>
          <a:xfrm>
            <a:off x="10866358" y="1703195"/>
            <a:ext cx="985809" cy="3330001"/>
            <a:chOff x="8431788" y="1820646"/>
            <a:chExt cx="1078935" cy="3330001"/>
          </a:xfrm>
        </p:grpSpPr>
        <p:sp>
          <p:nvSpPr>
            <p:cNvPr id="83" name="Rectangle 82">
              <a:extLst>
                <a:ext uri="{FF2B5EF4-FFF2-40B4-BE49-F238E27FC236}">
                  <a16:creationId xmlns:a16="http://schemas.microsoft.com/office/drawing/2014/main" id="{C4A740E9-A3E2-406A-BC5C-FF56765163E8}"/>
                </a:ext>
              </a:extLst>
            </p:cNvPr>
            <p:cNvSpPr/>
            <p:nvPr/>
          </p:nvSpPr>
          <p:spPr>
            <a:xfrm>
              <a:off x="8431788" y="1820646"/>
              <a:ext cx="1078935" cy="3330001"/>
            </a:xfrm>
            <a:prstGeom prst="rect">
              <a:avLst/>
            </a:prstGeom>
            <a:solidFill>
              <a:srgbClr val="D1FFE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19D27D22-2FED-44B7-BE8F-CCD0D11834C8}"/>
                </a:ext>
              </a:extLst>
            </p:cNvPr>
            <p:cNvGrpSpPr/>
            <p:nvPr/>
          </p:nvGrpSpPr>
          <p:grpSpPr>
            <a:xfrm>
              <a:off x="8473406" y="2030803"/>
              <a:ext cx="1037314" cy="1634268"/>
              <a:chOff x="10072222" y="2006777"/>
              <a:chExt cx="1037314" cy="1634268"/>
            </a:xfrm>
          </p:grpSpPr>
          <p:sp>
            <p:nvSpPr>
              <p:cNvPr id="85" name="Rectangle 84">
                <a:extLst>
                  <a:ext uri="{FF2B5EF4-FFF2-40B4-BE49-F238E27FC236}">
                    <a16:creationId xmlns:a16="http://schemas.microsoft.com/office/drawing/2014/main" id="{8BACB37C-8098-4D83-8029-777CF4ABE3C1}"/>
                  </a:ext>
                </a:extLst>
              </p:cNvPr>
              <p:cNvSpPr/>
              <p:nvPr/>
            </p:nvSpPr>
            <p:spPr>
              <a:xfrm>
                <a:off x="10155833" y="2795804"/>
                <a:ext cx="870099" cy="308899"/>
              </a:xfrm>
              <a:prstGeom prst="rect">
                <a:avLst/>
              </a:prstGeom>
            </p:spPr>
            <p:txBody>
              <a:bodyPr vert="horz" lIns="91440" tIns="45720" rIns="91440" bIns="45720" rtlCol="0">
                <a:normAutofit fontScale="92500" lnSpcReduction="10000"/>
              </a:bodyPr>
              <a:lstStyle/>
              <a:p>
                <a:pPr algn="ctr">
                  <a:spcBef>
                    <a:spcPct val="20000"/>
                  </a:spcBef>
                </a:pPr>
                <a:r>
                  <a:rPr lang="en-US" sz="1600" b="1" dirty="0">
                    <a:solidFill>
                      <a:srgbClr val="0066CC"/>
                    </a:solidFill>
                    <a:latin typeface="Calibri" panose="020F0502020204030204" pitchFamily="34" charset="0"/>
                  </a:rPr>
                  <a:t>ISSO</a:t>
                </a:r>
              </a:p>
            </p:txBody>
          </p:sp>
          <p:sp>
            <p:nvSpPr>
              <p:cNvPr id="86" name="Rectangle 85">
                <a:extLst>
                  <a:ext uri="{FF2B5EF4-FFF2-40B4-BE49-F238E27FC236}">
                    <a16:creationId xmlns:a16="http://schemas.microsoft.com/office/drawing/2014/main" id="{1F077274-6C3E-42B8-B052-21831D209CFE}"/>
                  </a:ext>
                </a:extLst>
              </p:cNvPr>
              <p:cNvSpPr/>
              <p:nvPr/>
            </p:nvSpPr>
            <p:spPr>
              <a:xfrm>
                <a:off x="10072222" y="2006777"/>
                <a:ext cx="1037314" cy="308899"/>
              </a:xfrm>
              <a:prstGeom prst="rect">
                <a:avLst/>
              </a:prstGeom>
            </p:spPr>
            <p:txBody>
              <a:bodyPr vert="horz" lIns="91440" tIns="45720" rIns="91440" bIns="45720" rtlCol="0">
                <a:normAutofit fontScale="85000" lnSpcReduction="10000"/>
              </a:bodyPr>
              <a:lstStyle/>
              <a:p>
                <a:pPr algn="ctr">
                  <a:spcBef>
                    <a:spcPct val="20000"/>
                  </a:spcBef>
                </a:pPr>
                <a:r>
                  <a:rPr lang="en-US" sz="1600" b="1" dirty="0">
                    <a:solidFill>
                      <a:srgbClr val="0066CC"/>
                    </a:solidFill>
                    <a:latin typeface="Calibri" panose="020F0502020204030204" pitchFamily="34" charset="0"/>
                  </a:rPr>
                  <a:t>Developer</a:t>
                </a:r>
              </a:p>
            </p:txBody>
          </p:sp>
          <p:pic>
            <p:nvPicPr>
              <p:cNvPr id="87" name="Graphic 86" descr="User">
                <a:extLst>
                  <a:ext uri="{FF2B5EF4-FFF2-40B4-BE49-F238E27FC236}">
                    <a16:creationId xmlns:a16="http://schemas.microsoft.com/office/drawing/2014/main" id="{198DBF04-9520-4842-910A-10921AE06A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7238" y="2174819"/>
                <a:ext cx="642340" cy="642340"/>
              </a:xfrm>
              <a:prstGeom prst="rect">
                <a:avLst/>
              </a:prstGeom>
            </p:spPr>
          </p:pic>
          <p:pic>
            <p:nvPicPr>
              <p:cNvPr id="88" name="Graphic 87" descr="User">
                <a:extLst>
                  <a:ext uri="{FF2B5EF4-FFF2-40B4-BE49-F238E27FC236}">
                    <a16:creationId xmlns:a16="http://schemas.microsoft.com/office/drawing/2014/main" id="{72F0F6BA-4327-4943-AE52-DC9A0201EC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7238" y="2998705"/>
                <a:ext cx="642340" cy="642340"/>
              </a:xfrm>
              <a:prstGeom prst="rect">
                <a:avLst/>
              </a:prstGeom>
            </p:spPr>
          </p:pic>
        </p:grpSp>
      </p:grpSp>
      <p:sp>
        <p:nvSpPr>
          <p:cNvPr id="89" name="Rectangle 88">
            <a:extLst>
              <a:ext uri="{FF2B5EF4-FFF2-40B4-BE49-F238E27FC236}">
                <a16:creationId xmlns:a16="http://schemas.microsoft.com/office/drawing/2014/main" id="{C97F8061-65BD-4E21-9867-4C70E30E41C0}"/>
              </a:ext>
            </a:extLst>
          </p:cNvPr>
          <p:cNvSpPr/>
          <p:nvPr/>
        </p:nvSpPr>
        <p:spPr>
          <a:xfrm>
            <a:off x="10929561" y="3707469"/>
            <a:ext cx="857461" cy="116955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a:spAutoFit/>
          </a:bodyPr>
          <a:lstStyle/>
          <a:p>
            <a:pPr algn="ctr"/>
            <a:r>
              <a:rPr lang="en-US" sz="1400" b="1" i="1" dirty="0">
                <a:solidFill>
                  <a:srgbClr val="0066CC"/>
                </a:solidFill>
                <a:latin typeface="Calibri" panose="020F0502020204030204" pitchFamily="34" charset="0"/>
                <a:ea typeface="Calibri" panose="020F0502020204030204" pitchFamily="34" charset="0"/>
              </a:rPr>
              <a:t>Security </a:t>
            </a:r>
            <a:br>
              <a:rPr lang="en-US" sz="1400" b="1" i="1" dirty="0">
                <a:solidFill>
                  <a:srgbClr val="0066CC"/>
                </a:solidFill>
                <a:latin typeface="Calibri" panose="020F0502020204030204" pitchFamily="34" charset="0"/>
                <a:ea typeface="Calibri" panose="020F0502020204030204" pitchFamily="34" charset="0"/>
              </a:rPr>
            </a:br>
            <a:r>
              <a:rPr lang="en-US" sz="1400" b="1" i="1" dirty="0">
                <a:solidFill>
                  <a:srgbClr val="0066CC"/>
                </a:solidFill>
                <a:latin typeface="Calibri" panose="020F0502020204030204" pitchFamily="34" charset="0"/>
                <a:ea typeface="Calibri" panose="020F0502020204030204" pitchFamily="34" charset="0"/>
              </a:rPr>
              <a:t>go-live approval </a:t>
            </a:r>
            <a:br>
              <a:rPr lang="en-US" sz="1400" b="1" i="1" dirty="0">
                <a:solidFill>
                  <a:srgbClr val="0066CC"/>
                </a:solidFill>
                <a:latin typeface="Calibri" panose="020F0502020204030204" pitchFamily="34" charset="0"/>
                <a:ea typeface="Calibri" panose="020F0502020204030204" pitchFamily="34" charset="0"/>
              </a:rPr>
            </a:br>
            <a:r>
              <a:rPr lang="en-US" sz="1400" b="1" i="1" dirty="0">
                <a:solidFill>
                  <a:srgbClr val="0066CC"/>
                </a:solidFill>
                <a:latin typeface="Calibri" panose="020F0502020204030204" pitchFamily="34" charset="0"/>
                <a:ea typeface="Calibri" panose="020F0502020204030204" pitchFamily="34" charset="0"/>
              </a:rPr>
              <a:t>every </a:t>
            </a:r>
            <a:br>
              <a:rPr lang="en-US" sz="1400" b="1" i="1" dirty="0">
                <a:solidFill>
                  <a:srgbClr val="0066CC"/>
                </a:solidFill>
                <a:latin typeface="Calibri" panose="020F0502020204030204" pitchFamily="34" charset="0"/>
                <a:ea typeface="Calibri" panose="020F0502020204030204" pitchFamily="34" charset="0"/>
              </a:rPr>
            </a:br>
            <a:r>
              <a:rPr lang="en-US" sz="1400" b="1" i="1" dirty="0">
                <a:solidFill>
                  <a:srgbClr val="0066CC"/>
                </a:solidFill>
                <a:latin typeface="Calibri" panose="020F0502020204030204" pitchFamily="34" charset="0"/>
                <a:ea typeface="Calibri" panose="020F0502020204030204" pitchFamily="34" charset="0"/>
              </a:rPr>
              <a:t>sprint!</a:t>
            </a:r>
            <a:endParaRPr lang="en-US" sz="1400" b="1" i="1" dirty="0">
              <a:solidFill>
                <a:srgbClr val="0066CC"/>
              </a:solidFill>
            </a:endParaRPr>
          </a:p>
        </p:txBody>
      </p:sp>
      <p:sp>
        <p:nvSpPr>
          <p:cNvPr id="91" name="Arrow: Bent 90">
            <a:extLst>
              <a:ext uri="{FF2B5EF4-FFF2-40B4-BE49-F238E27FC236}">
                <a16:creationId xmlns:a16="http://schemas.microsoft.com/office/drawing/2014/main" id="{EF1CCBB6-F6F2-47B6-A393-A0939F43D0A8}"/>
              </a:ext>
            </a:extLst>
          </p:cNvPr>
          <p:cNvSpPr/>
          <p:nvPr/>
        </p:nvSpPr>
        <p:spPr>
          <a:xfrm flipV="1">
            <a:off x="6997526" y="3894418"/>
            <a:ext cx="1178363" cy="2017207"/>
          </a:xfrm>
          <a:prstGeom prst="bentArrow">
            <a:avLst>
              <a:gd name="adj1" fmla="val 19430"/>
              <a:gd name="adj2" fmla="val 23727"/>
              <a:gd name="adj3" fmla="val 31772"/>
              <a:gd name="adj4" fmla="val 26390"/>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Right 45">
            <a:extLst>
              <a:ext uri="{FF2B5EF4-FFF2-40B4-BE49-F238E27FC236}">
                <a16:creationId xmlns:a16="http://schemas.microsoft.com/office/drawing/2014/main" id="{AC0112C9-FF50-48F3-BF22-51453F91A256}"/>
              </a:ext>
            </a:extLst>
          </p:cNvPr>
          <p:cNvSpPr/>
          <p:nvPr/>
        </p:nvSpPr>
        <p:spPr>
          <a:xfrm>
            <a:off x="5744221" y="3484193"/>
            <a:ext cx="2014397" cy="574438"/>
          </a:xfrm>
          <a:prstGeom prst="rightArrow">
            <a:avLst>
              <a:gd name="adj1" fmla="val 71864"/>
              <a:gd name="adj2" fmla="val 50000"/>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Validate</a:t>
            </a:r>
            <a:endParaRPr lang="en-US" sz="1600" b="1" dirty="0"/>
          </a:p>
        </p:txBody>
      </p:sp>
      <p:grpSp>
        <p:nvGrpSpPr>
          <p:cNvPr id="3" name="Group 2">
            <a:extLst>
              <a:ext uri="{FF2B5EF4-FFF2-40B4-BE49-F238E27FC236}">
                <a16:creationId xmlns:a16="http://schemas.microsoft.com/office/drawing/2014/main" id="{ECB2E3DA-626C-4351-BC90-13A4A4A77883}"/>
              </a:ext>
            </a:extLst>
          </p:cNvPr>
          <p:cNvGrpSpPr/>
          <p:nvPr/>
        </p:nvGrpSpPr>
        <p:grpSpPr>
          <a:xfrm>
            <a:off x="3360043" y="4983123"/>
            <a:ext cx="3179262" cy="595966"/>
            <a:chOff x="6418791" y="4442617"/>
            <a:chExt cx="3179262" cy="595966"/>
          </a:xfrm>
        </p:grpSpPr>
        <p:sp>
          <p:nvSpPr>
            <p:cNvPr id="62" name="Rectangle 61">
              <a:extLst>
                <a:ext uri="{FF2B5EF4-FFF2-40B4-BE49-F238E27FC236}">
                  <a16:creationId xmlns:a16="http://schemas.microsoft.com/office/drawing/2014/main" id="{CE39CB96-B460-49CC-986E-667D1EF38A61}"/>
                </a:ext>
              </a:extLst>
            </p:cNvPr>
            <p:cNvSpPr/>
            <p:nvPr/>
          </p:nvSpPr>
          <p:spPr>
            <a:xfrm>
              <a:off x="6464762" y="4458627"/>
              <a:ext cx="3133291" cy="548640"/>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marL="461963"/>
              <a:r>
                <a:rPr lang="en-US" sz="1600" b="1" dirty="0">
                  <a:solidFill>
                    <a:srgbClr val="0066CC"/>
                  </a:solidFill>
                  <a:latin typeface="Calibri" panose="020F0502020204030204" pitchFamily="34" charset="0"/>
                  <a:ea typeface="Times New Roman" panose="02020603050405020304" pitchFamily="18" charset="0"/>
                </a:rPr>
                <a:t>Least </a:t>
              </a:r>
              <a:r>
                <a:rPr lang="en-US" sz="1600" b="1" dirty="0">
                  <a:solidFill>
                    <a:srgbClr val="0066CC"/>
                  </a:solidFill>
                </a:rPr>
                <a:t>Functionality</a:t>
              </a:r>
              <a:r>
                <a:rPr lang="en-US" sz="1600" b="1" dirty="0">
                  <a:solidFill>
                    <a:srgbClr val="0066CC"/>
                  </a:solidFill>
                  <a:latin typeface="Calibri" panose="020F0502020204030204" pitchFamily="34" charset="0"/>
                  <a:ea typeface="Times New Roman" panose="02020603050405020304" pitchFamily="18" charset="0"/>
                </a:rPr>
                <a:t> Checks </a:t>
              </a:r>
              <a:br>
                <a:rPr lang="en-US" sz="1600" b="1" dirty="0">
                  <a:solidFill>
                    <a:srgbClr val="0066CC"/>
                  </a:solidFill>
                  <a:latin typeface="Calibri" panose="020F0502020204030204" pitchFamily="34" charset="0"/>
                  <a:ea typeface="Times New Roman" panose="02020603050405020304" pitchFamily="18" charset="0"/>
                </a:rPr>
              </a:br>
              <a:r>
                <a:rPr lang="en-US" sz="1400" b="1" dirty="0">
                  <a:solidFill>
                    <a:srgbClr val="0066CC"/>
                  </a:solidFill>
                  <a:latin typeface="Calibri" panose="020F0502020204030204" pitchFamily="34" charset="0"/>
                  <a:ea typeface="Times New Roman" panose="02020603050405020304" pitchFamily="18" charset="0"/>
                </a:rPr>
                <a:t>(no extra services or ports)</a:t>
              </a:r>
              <a:endParaRPr lang="en-US" sz="1600" b="1" dirty="0">
                <a:solidFill>
                  <a:srgbClr val="0066CC"/>
                </a:solidFill>
              </a:endParaRPr>
            </a:p>
          </p:txBody>
        </p:sp>
        <p:pic>
          <p:nvPicPr>
            <p:cNvPr id="68" name="Graphic 67" descr="Gears">
              <a:extLst>
                <a:ext uri="{FF2B5EF4-FFF2-40B4-BE49-F238E27FC236}">
                  <a16:creationId xmlns:a16="http://schemas.microsoft.com/office/drawing/2014/main" id="{97A78AA5-7417-41ED-9BDA-58811AE016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8791" y="4442617"/>
              <a:ext cx="595966" cy="595966"/>
            </a:xfrm>
            <a:prstGeom prst="rect">
              <a:avLst/>
            </a:prstGeom>
          </p:spPr>
        </p:pic>
      </p:grpSp>
      <p:grpSp>
        <p:nvGrpSpPr>
          <p:cNvPr id="8" name="Group 7">
            <a:extLst>
              <a:ext uri="{FF2B5EF4-FFF2-40B4-BE49-F238E27FC236}">
                <a16:creationId xmlns:a16="http://schemas.microsoft.com/office/drawing/2014/main" id="{CE050F03-EBE8-4EBE-AFFD-17DB277B20F2}"/>
              </a:ext>
            </a:extLst>
          </p:cNvPr>
          <p:cNvGrpSpPr/>
          <p:nvPr/>
        </p:nvGrpSpPr>
        <p:grpSpPr>
          <a:xfrm>
            <a:off x="4005867" y="5535342"/>
            <a:ext cx="3179262" cy="595966"/>
            <a:chOff x="6418791" y="5293900"/>
            <a:chExt cx="3179262" cy="595966"/>
          </a:xfrm>
        </p:grpSpPr>
        <p:sp>
          <p:nvSpPr>
            <p:cNvPr id="56" name="Rectangle 55">
              <a:extLst>
                <a:ext uri="{FF2B5EF4-FFF2-40B4-BE49-F238E27FC236}">
                  <a16:creationId xmlns:a16="http://schemas.microsoft.com/office/drawing/2014/main" id="{43B749BA-2DFB-455E-A4A3-1E308AE8199D}"/>
                </a:ext>
              </a:extLst>
            </p:cNvPr>
            <p:cNvSpPr/>
            <p:nvPr/>
          </p:nvSpPr>
          <p:spPr>
            <a:xfrm>
              <a:off x="6464762" y="5316471"/>
              <a:ext cx="3133291" cy="548640"/>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marL="461963"/>
              <a:r>
                <a:rPr lang="en-US" sz="1600" b="1" dirty="0">
                  <a:solidFill>
                    <a:srgbClr val="0066CC"/>
                  </a:solidFill>
                  <a:latin typeface="Calibri" panose="020F0502020204030204" pitchFamily="34" charset="0"/>
                  <a:ea typeface="Times New Roman" panose="02020603050405020304" pitchFamily="18" charset="0"/>
                </a:rPr>
                <a:t>Vulnerability Scanning </a:t>
              </a:r>
              <a:br>
                <a:rPr lang="en-US" sz="1600" b="1" dirty="0">
                  <a:solidFill>
                    <a:srgbClr val="0066CC"/>
                  </a:solidFill>
                  <a:latin typeface="Calibri" panose="020F0502020204030204" pitchFamily="34" charset="0"/>
                  <a:ea typeface="Times New Roman" panose="02020603050405020304" pitchFamily="18" charset="0"/>
                </a:rPr>
              </a:br>
              <a:r>
                <a:rPr lang="en-US" sz="1400" b="1" dirty="0">
                  <a:solidFill>
                    <a:srgbClr val="0066CC"/>
                  </a:solidFill>
                  <a:latin typeface="Calibri" panose="020F0502020204030204" pitchFamily="34" charset="0"/>
                  <a:ea typeface="Times New Roman" panose="02020603050405020304" pitchFamily="18" charset="0"/>
                </a:rPr>
                <a:t>(up-to-date packages/patches)</a:t>
              </a:r>
              <a:endParaRPr lang="en-US" sz="1600" b="1" dirty="0">
                <a:solidFill>
                  <a:srgbClr val="0066CC"/>
                </a:solidFill>
              </a:endParaRPr>
            </a:p>
          </p:txBody>
        </p:sp>
        <p:pic>
          <p:nvPicPr>
            <p:cNvPr id="69" name="Graphic 68" descr="Gears">
              <a:extLst>
                <a:ext uri="{FF2B5EF4-FFF2-40B4-BE49-F238E27FC236}">
                  <a16:creationId xmlns:a16="http://schemas.microsoft.com/office/drawing/2014/main" id="{B38B7695-5D08-4CC6-B7BB-E72B182D6D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8791" y="5293900"/>
              <a:ext cx="595966" cy="595966"/>
            </a:xfrm>
            <a:prstGeom prst="rect">
              <a:avLst/>
            </a:prstGeom>
          </p:spPr>
        </p:pic>
      </p:grpSp>
      <p:grpSp>
        <p:nvGrpSpPr>
          <p:cNvPr id="10" name="Group 9">
            <a:extLst>
              <a:ext uri="{FF2B5EF4-FFF2-40B4-BE49-F238E27FC236}">
                <a16:creationId xmlns:a16="http://schemas.microsoft.com/office/drawing/2014/main" id="{AA7D824B-694F-4FB9-8D9A-F674924CE66B}"/>
              </a:ext>
            </a:extLst>
          </p:cNvPr>
          <p:cNvGrpSpPr/>
          <p:nvPr/>
        </p:nvGrpSpPr>
        <p:grpSpPr>
          <a:xfrm>
            <a:off x="4651691" y="6087561"/>
            <a:ext cx="3179262" cy="595966"/>
            <a:chOff x="6418791" y="6134325"/>
            <a:chExt cx="3179262" cy="595966"/>
          </a:xfrm>
        </p:grpSpPr>
        <p:sp>
          <p:nvSpPr>
            <p:cNvPr id="65" name="Rectangle 64">
              <a:extLst>
                <a:ext uri="{FF2B5EF4-FFF2-40B4-BE49-F238E27FC236}">
                  <a16:creationId xmlns:a16="http://schemas.microsoft.com/office/drawing/2014/main" id="{BDF0C474-78BC-4D88-B650-C916D453E50A}"/>
                </a:ext>
              </a:extLst>
            </p:cNvPr>
            <p:cNvSpPr/>
            <p:nvPr/>
          </p:nvSpPr>
          <p:spPr>
            <a:xfrm>
              <a:off x="6464762" y="6174315"/>
              <a:ext cx="3133291" cy="548640"/>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marL="461963"/>
              <a:r>
                <a:rPr lang="en-US" sz="1600" b="1" dirty="0">
                  <a:solidFill>
                    <a:srgbClr val="0066CC"/>
                  </a:solidFill>
                  <a:latin typeface="Calibri" panose="020F0502020204030204" pitchFamily="34" charset="0"/>
                  <a:ea typeface="Times New Roman" panose="02020603050405020304" pitchFamily="18" charset="0"/>
                </a:rPr>
                <a:t>Secure Configuration Settings</a:t>
              </a:r>
              <a:br>
                <a:rPr lang="en-US" sz="1600" b="1" dirty="0">
                  <a:solidFill>
                    <a:srgbClr val="0066CC"/>
                  </a:solidFill>
                  <a:latin typeface="Calibri" panose="020F0502020204030204" pitchFamily="34" charset="0"/>
                  <a:ea typeface="Times New Roman" panose="02020603050405020304" pitchFamily="18" charset="0"/>
                </a:rPr>
              </a:br>
              <a:r>
                <a:rPr lang="en-US" sz="1400" b="1" dirty="0">
                  <a:solidFill>
                    <a:srgbClr val="0066CC"/>
                  </a:solidFill>
                  <a:latin typeface="Calibri" panose="020F0502020204030204" pitchFamily="34" charset="0"/>
                  <a:ea typeface="Times New Roman" panose="02020603050405020304" pitchFamily="18" charset="0"/>
                </a:rPr>
                <a:t>(e.g., STIG, CIS benchmarks)</a:t>
              </a:r>
              <a:endParaRPr lang="en-US" sz="1600" b="1" dirty="0">
                <a:solidFill>
                  <a:srgbClr val="0066CC"/>
                </a:solidFill>
              </a:endParaRPr>
            </a:p>
          </p:txBody>
        </p:sp>
        <p:pic>
          <p:nvPicPr>
            <p:cNvPr id="70" name="Graphic 69" descr="Gears">
              <a:extLst>
                <a:ext uri="{FF2B5EF4-FFF2-40B4-BE49-F238E27FC236}">
                  <a16:creationId xmlns:a16="http://schemas.microsoft.com/office/drawing/2014/main" id="{423F9C0E-08FB-4D11-80F0-BB8F6B8E66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8791" y="6134325"/>
              <a:ext cx="595966" cy="595966"/>
            </a:xfrm>
            <a:prstGeom prst="rect">
              <a:avLst/>
            </a:prstGeom>
          </p:spPr>
        </p:pic>
      </p:grpSp>
      <p:pic>
        <p:nvPicPr>
          <p:cNvPr id="6" name="Picture 5">
            <a:extLst>
              <a:ext uri="{FF2B5EF4-FFF2-40B4-BE49-F238E27FC236}">
                <a16:creationId xmlns:a16="http://schemas.microsoft.com/office/drawing/2014/main" id="{3E8777E1-AAD3-4E1B-88E3-2B91609FF0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52993" y="3179829"/>
            <a:ext cx="1470417" cy="1005238"/>
          </a:xfrm>
          <a:prstGeom prst="rect">
            <a:avLst/>
          </a:prstGeom>
          <a:effectLst>
            <a:outerShdw blurRad="50800" dist="38100" dir="2700000" algn="tl" rotWithShape="0">
              <a:prstClr val="black">
                <a:alpha val="40000"/>
              </a:prstClr>
            </a:outerShdw>
          </a:effectLst>
        </p:spPr>
      </p:pic>
      <p:sp>
        <p:nvSpPr>
          <p:cNvPr id="93" name="Arrow: Bent 92">
            <a:extLst>
              <a:ext uri="{FF2B5EF4-FFF2-40B4-BE49-F238E27FC236}">
                <a16:creationId xmlns:a16="http://schemas.microsoft.com/office/drawing/2014/main" id="{7935BC1C-3EBF-4BEA-838C-7639F80E0AF9}"/>
              </a:ext>
            </a:extLst>
          </p:cNvPr>
          <p:cNvSpPr/>
          <p:nvPr/>
        </p:nvSpPr>
        <p:spPr>
          <a:xfrm rot="16200000" flipV="1">
            <a:off x="9838062" y="4233406"/>
            <a:ext cx="938737" cy="2549939"/>
          </a:xfrm>
          <a:prstGeom prst="bentArrow">
            <a:avLst>
              <a:gd name="adj1" fmla="val 19430"/>
              <a:gd name="adj2" fmla="val 23727"/>
              <a:gd name="adj3" fmla="val 31772"/>
              <a:gd name="adj4" fmla="val 26390"/>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a:extLst>
              <a:ext uri="{FF2B5EF4-FFF2-40B4-BE49-F238E27FC236}">
                <a16:creationId xmlns:a16="http://schemas.microsoft.com/office/drawing/2014/main" id="{3E45F735-60BD-4DCF-AF7C-DADDD515EC91}"/>
              </a:ext>
            </a:extLst>
          </p:cNvPr>
          <p:cNvSpPr/>
          <p:nvPr/>
        </p:nvSpPr>
        <p:spPr>
          <a:xfrm>
            <a:off x="8175853" y="5124661"/>
            <a:ext cx="858859" cy="1600438"/>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algn="ctr"/>
            <a:r>
              <a:rPr lang="en-US" sz="1400" b="1" dirty="0">
                <a:solidFill>
                  <a:srgbClr val="0066CC"/>
                </a:solidFill>
                <a:latin typeface="Calibri" panose="020F0502020204030204" pitchFamily="34" charset="0"/>
              </a:rPr>
              <a:t>SecurityData</a:t>
            </a:r>
          </a:p>
          <a:p>
            <a:pPr algn="ctr"/>
            <a:r>
              <a:rPr lang="en-US" sz="1400" b="1" dirty="0">
                <a:solidFill>
                  <a:srgbClr val="0066CC"/>
                </a:solidFill>
                <a:latin typeface="Calibri" panose="020F0502020204030204" pitchFamily="34" charset="0"/>
              </a:rPr>
              <a:t>Mapped </a:t>
            </a:r>
          </a:p>
          <a:p>
            <a:pPr algn="ctr"/>
            <a:r>
              <a:rPr lang="en-US" sz="1400" b="1" dirty="0">
                <a:solidFill>
                  <a:srgbClr val="0066CC"/>
                </a:solidFill>
                <a:latin typeface="Calibri" panose="020F0502020204030204" pitchFamily="34" charset="0"/>
              </a:rPr>
              <a:t>to </a:t>
            </a:r>
          </a:p>
          <a:p>
            <a:pPr algn="ctr"/>
            <a:r>
              <a:rPr lang="en-US" sz="1400" b="1" dirty="0">
                <a:solidFill>
                  <a:srgbClr val="0066CC"/>
                </a:solidFill>
                <a:latin typeface="Calibri" panose="020F0502020204030204" pitchFamily="34" charset="0"/>
              </a:rPr>
              <a:t>NIST SP </a:t>
            </a:r>
          </a:p>
          <a:p>
            <a:pPr algn="ctr"/>
            <a:r>
              <a:rPr lang="en-US" sz="1400" b="1" dirty="0">
                <a:solidFill>
                  <a:srgbClr val="0066CC"/>
                </a:solidFill>
                <a:latin typeface="Calibri" panose="020F0502020204030204" pitchFamily="34" charset="0"/>
              </a:rPr>
              <a:t>800-53 </a:t>
            </a:r>
          </a:p>
          <a:p>
            <a:pPr algn="ctr"/>
            <a:r>
              <a:rPr lang="en-US" sz="1400" b="1" dirty="0">
                <a:solidFill>
                  <a:srgbClr val="0066CC"/>
                </a:solidFill>
                <a:latin typeface="Calibri" panose="020F0502020204030204" pitchFamily="34" charset="0"/>
              </a:rPr>
              <a:t>Controls</a:t>
            </a:r>
          </a:p>
        </p:txBody>
      </p:sp>
      <p:pic>
        <p:nvPicPr>
          <p:cNvPr id="55" name="Picture 54">
            <a:extLst>
              <a:ext uri="{FF2B5EF4-FFF2-40B4-BE49-F238E27FC236}">
                <a16:creationId xmlns:a16="http://schemas.microsoft.com/office/drawing/2014/main" id="{D427DC25-BC8C-4E6C-9742-ADD1C347A6DF}"/>
              </a:ext>
            </a:extLst>
          </p:cNvPr>
          <p:cNvPicPr>
            <a:picLocks noChangeAspect="1"/>
          </p:cNvPicPr>
          <p:nvPr/>
        </p:nvPicPr>
        <p:blipFill>
          <a:blip r:embed="rId8"/>
          <a:stretch>
            <a:fillRect/>
          </a:stretch>
        </p:blipFill>
        <p:spPr>
          <a:xfrm>
            <a:off x="9338642" y="5403163"/>
            <a:ext cx="2829707" cy="1454837"/>
          </a:xfrm>
          <a:prstGeom prst="rect">
            <a:avLst/>
          </a:prstGeom>
        </p:spPr>
      </p:pic>
      <p:sp>
        <p:nvSpPr>
          <p:cNvPr id="60" name="Rectangle: Rounded Corners 59">
            <a:extLst>
              <a:ext uri="{FF2B5EF4-FFF2-40B4-BE49-F238E27FC236}">
                <a16:creationId xmlns:a16="http://schemas.microsoft.com/office/drawing/2014/main" id="{F5933106-68F7-4D4F-BC46-09181C53CE0E}"/>
              </a:ext>
            </a:extLst>
          </p:cNvPr>
          <p:cNvSpPr/>
          <p:nvPr/>
        </p:nvSpPr>
        <p:spPr>
          <a:xfrm>
            <a:off x="2288311" y="2375862"/>
            <a:ext cx="941532" cy="758406"/>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i="1" dirty="0">
                <a:solidFill>
                  <a:schemeClr val="tx1"/>
                </a:solidFill>
              </a:rPr>
              <a:t>Source Code Repository</a:t>
            </a:r>
          </a:p>
        </p:txBody>
      </p:sp>
      <p:sp>
        <p:nvSpPr>
          <p:cNvPr id="61" name="Rectangle: Rounded Corners 60">
            <a:extLst>
              <a:ext uri="{FF2B5EF4-FFF2-40B4-BE49-F238E27FC236}">
                <a16:creationId xmlns:a16="http://schemas.microsoft.com/office/drawing/2014/main" id="{4ED6F3CA-F966-40C8-B0FF-60656C0CF8C1}"/>
              </a:ext>
            </a:extLst>
          </p:cNvPr>
          <p:cNvSpPr/>
          <p:nvPr/>
        </p:nvSpPr>
        <p:spPr>
          <a:xfrm>
            <a:off x="228577" y="2258324"/>
            <a:ext cx="1100300" cy="993482"/>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i="1" dirty="0">
                <a:solidFill>
                  <a:schemeClr val="tx1"/>
                </a:solidFill>
              </a:rPr>
              <a:t>Project Issue Tracking Tool</a:t>
            </a:r>
          </a:p>
        </p:txBody>
      </p:sp>
    </p:spTree>
    <p:extLst>
      <p:ext uri="{BB962C8B-B14F-4D97-AF65-F5344CB8AC3E}">
        <p14:creationId xmlns:p14="http://schemas.microsoft.com/office/powerpoint/2010/main" val="1334738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0A07D5-0351-4751-8A69-4A1EFA983FA6}"/>
              </a:ext>
            </a:extLst>
          </p:cNvPr>
          <p:cNvSpPr>
            <a:spLocks noGrp="1"/>
          </p:cNvSpPr>
          <p:nvPr>
            <p:ph type="title"/>
          </p:nvPr>
        </p:nvSpPr>
        <p:spPr>
          <a:xfrm>
            <a:off x="189053" y="365125"/>
            <a:ext cx="11813894" cy="1325563"/>
          </a:xfrm>
        </p:spPr>
        <p:txBody>
          <a:bodyPr>
            <a:normAutofit/>
          </a:bodyPr>
          <a:lstStyle/>
          <a:p>
            <a:r>
              <a:rPr lang="en-US" dirty="0"/>
              <a:t>Testing Content for Security Validation as Code</a:t>
            </a:r>
          </a:p>
        </p:txBody>
      </p:sp>
      <p:sp>
        <p:nvSpPr>
          <p:cNvPr id="6" name="Content Placeholder 5">
            <a:extLst>
              <a:ext uri="{FF2B5EF4-FFF2-40B4-BE49-F238E27FC236}">
                <a16:creationId xmlns:a16="http://schemas.microsoft.com/office/drawing/2014/main" id="{128625B5-6897-484A-BD4C-48B66DD9EDA6}"/>
              </a:ext>
            </a:extLst>
          </p:cNvPr>
          <p:cNvSpPr>
            <a:spLocks noGrp="1"/>
          </p:cNvSpPr>
          <p:nvPr>
            <p:ph idx="1"/>
          </p:nvPr>
        </p:nvSpPr>
        <p:spPr/>
        <p:txBody>
          <a:bodyPr>
            <a:normAutofit/>
          </a:bodyPr>
          <a:lstStyle/>
          <a:p>
            <a:pPr>
              <a:lnSpc>
                <a:spcPct val="100000"/>
              </a:lnSpc>
            </a:pPr>
            <a:r>
              <a:rPr lang="en-US" sz="2800" b="0" dirty="0"/>
              <a:t>InSpec relies on testing content in the form of InSpec “profiles” to perform validation. </a:t>
            </a:r>
          </a:p>
          <a:p>
            <a:pPr>
              <a:lnSpc>
                <a:spcPct val="100000"/>
              </a:lnSpc>
            </a:pPr>
            <a:r>
              <a:rPr lang="en-US" sz="2800" b="0" dirty="0"/>
              <a:t>A library of approved profiles is expected to be available for all DevOps teams to use within their pipelines to validate the security of their underlying infrastructure, as often as needed, to reduce and maintain security debt. </a:t>
            </a:r>
          </a:p>
          <a:p>
            <a:pPr>
              <a:lnSpc>
                <a:spcPct val="100000"/>
              </a:lnSpc>
            </a:pPr>
            <a:r>
              <a:rPr lang="en-US" sz="2800" b="0" dirty="0"/>
              <a:t>The library as under development is shown on the next slide, and is expected to grow as application teams adopts different technologies to support their applications…</a:t>
            </a:r>
          </a:p>
        </p:txBody>
      </p:sp>
    </p:spTree>
    <p:extLst>
      <p:ext uri="{BB962C8B-B14F-4D97-AF65-F5344CB8AC3E}">
        <p14:creationId xmlns:p14="http://schemas.microsoft.com/office/powerpoint/2010/main" val="609605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D919C5-2FB7-4370-A07A-69B8C00E704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400000"/>
                    </a14:imgEffect>
                  </a14:imgLayer>
                </a14:imgProps>
              </a:ext>
            </a:extLst>
          </a:blip>
          <a:stretch>
            <a:fillRect/>
          </a:stretch>
        </p:blipFill>
        <p:spPr>
          <a:xfrm>
            <a:off x="1169043" y="1996027"/>
            <a:ext cx="9594462" cy="4360831"/>
          </a:xfrm>
          <a:prstGeom prst="rect">
            <a:avLst/>
          </a:prstGeom>
          <a:solidFill>
            <a:schemeClr val="accent1">
              <a:alpha val="15000"/>
            </a:schemeClr>
          </a:solidFill>
          <a:ln>
            <a:solidFill>
              <a:schemeClr val="tx2">
                <a:lumMod val="60000"/>
                <a:lumOff val="40000"/>
              </a:schemeClr>
            </a:solidFill>
          </a:ln>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6D8771A0-B301-480B-99E6-67A0CA7A30A8}"/>
              </a:ext>
            </a:extLst>
          </p:cNvPr>
          <p:cNvSpPr>
            <a:spLocks noGrp="1"/>
          </p:cNvSpPr>
          <p:nvPr>
            <p:ph type="title"/>
          </p:nvPr>
        </p:nvSpPr>
        <p:spPr>
          <a:xfrm>
            <a:off x="301558" y="145706"/>
            <a:ext cx="10787974" cy="552091"/>
          </a:xfrm>
        </p:spPr>
        <p:txBody>
          <a:bodyPr>
            <a:normAutofit/>
          </a:bodyPr>
          <a:lstStyle/>
          <a:p>
            <a:r>
              <a:rPr lang="en-US" dirty="0"/>
              <a:t>Current Testing Content: Library of </a:t>
            </a:r>
            <a:r>
              <a:rPr lang="en-US" dirty="0" err="1"/>
              <a:t>InSpec</a:t>
            </a:r>
            <a:r>
              <a:rPr lang="en-US" dirty="0"/>
              <a:t> Profiles</a:t>
            </a:r>
          </a:p>
        </p:txBody>
      </p:sp>
      <p:sp>
        <p:nvSpPr>
          <p:cNvPr id="8" name="Rectangle 7">
            <a:extLst>
              <a:ext uri="{FF2B5EF4-FFF2-40B4-BE49-F238E27FC236}">
                <a16:creationId xmlns:a16="http://schemas.microsoft.com/office/drawing/2014/main" id="{0CA5958C-CAE0-473E-BEA9-EFCC26BD94F5}"/>
              </a:ext>
            </a:extLst>
          </p:cNvPr>
          <p:cNvSpPr/>
          <p:nvPr/>
        </p:nvSpPr>
        <p:spPr>
          <a:xfrm>
            <a:off x="1087191" y="943733"/>
            <a:ext cx="1665136"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none" anchor="ctr">
            <a:spAutoFit/>
          </a:bodyPr>
          <a:lstStyle/>
          <a:p>
            <a:r>
              <a:rPr lang="en-US" b="1" dirty="0"/>
              <a:t>Testing Content</a:t>
            </a:r>
          </a:p>
        </p:txBody>
      </p:sp>
      <p:cxnSp>
        <p:nvCxnSpPr>
          <p:cNvPr id="70" name="Straight Connector 69">
            <a:extLst>
              <a:ext uri="{FF2B5EF4-FFF2-40B4-BE49-F238E27FC236}">
                <a16:creationId xmlns:a16="http://schemas.microsoft.com/office/drawing/2014/main" id="{DFE52E53-5F83-4586-A240-6614D95757F9}"/>
              </a:ext>
            </a:extLst>
          </p:cNvPr>
          <p:cNvCxnSpPr>
            <a:cxnSpLocks/>
            <a:stCxn id="8" idx="2"/>
          </p:cNvCxnSpPr>
          <p:nvPr/>
        </p:nvCxnSpPr>
        <p:spPr>
          <a:xfrm>
            <a:off x="1919759" y="1313065"/>
            <a:ext cx="474" cy="682962"/>
          </a:xfrm>
          <a:prstGeom prst="line">
            <a:avLst/>
          </a:prstGeom>
          <a:noFill/>
          <a:ln w="31750">
            <a:solidFill>
              <a:srgbClr val="FF0000"/>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cxnSp>
      <p:pic>
        <p:nvPicPr>
          <p:cNvPr id="83" name="Picture 82">
            <a:extLst>
              <a:ext uri="{FF2B5EF4-FFF2-40B4-BE49-F238E27FC236}">
                <a16:creationId xmlns:a16="http://schemas.microsoft.com/office/drawing/2014/main" id="{78491D31-0D6A-453E-8A52-456B460856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28" y="775696"/>
            <a:ext cx="945968" cy="646703"/>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6AA7A896-4C75-4EEC-866E-90A321762455}"/>
              </a:ext>
            </a:extLst>
          </p:cNvPr>
          <p:cNvSpPr/>
          <p:nvPr/>
        </p:nvSpPr>
        <p:spPr>
          <a:xfrm>
            <a:off x="3924384" y="1447850"/>
            <a:ext cx="4770024" cy="369332"/>
          </a:xfrm>
          <a:prstGeom prst="rect">
            <a:avLst/>
          </a:prstGeom>
        </p:spPr>
        <p:txBody>
          <a:bodyPr wrap="none">
            <a:spAutoFit/>
          </a:bodyPr>
          <a:lstStyle/>
          <a:p>
            <a:pPr lvl="2"/>
            <a:r>
              <a:rPr lang="en-US" dirty="0">
                <a:hlinkClick r:id="rId6"/>
              </a:rPr>
              <a:t>https://mitre-saf.netlify.com/validation</a:t>
            </a:r>
            <a:endParaRPr lang="en-US" dirty="0"/>
          </a:p>
        </p:txBody>
      </p:sp>
    </p:spTree>
    <p:extLst>
      <p:ext uri="{BB962C8B-B14F-4D97-AF65-F5344CB8AC3E}">
        <p14:creationId xmlns:p14="http://schemas.microsoft.com/office/powerpoint/2010/main" val="4294735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8D86505-980E-4EE4-BFD2-543C6EA7DE20}"/>
              </a:ext>
            </a:extLst>
          </p:cNvPr>
          <p:cNvSpPr>
            <a:spLocks noGrp="1"/>
          </p:cNvSpPr>
          <p:nvPr>
            <p:ph idx="1"/>
          </p:nvPr>
        </p:nvSpPr>
        <p:spPr>
          <a:xfrm>
            <a:off x="279761" y="1392396"/>
            <a:ext cx="8420277" cy="4932987"/>
          </a:xfrm>
          <a:solidFill>
            <a:schemeClr val="accent1">
              <a:lumMod val="20000"/>
              <a:lumOff val="80000"/>
            </a:schemeClr>
          </a:solidFill>
          <a:effectLst>
            <a:outerShdw blurRad="50800" dist="38100" dir="2700000" algn="tl" rotWithShape="0">
              <a:prstClr val="black">
                <a:alpha val="40000"/>
              </a:prstClr>
            </a:outerShdw>
          </a:effectLst>
        </p:spPr>
        <p:txBody>
          <a:bodyPr>
            <a:noAutofit/>
          </a:bodyPr>
          <a:lstStyle/>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control "V-71921" do</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  title "The shadow file must be configured to store only encrypted</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representations of passwords."</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  desc  "Passwords need to be protected at all times, and encryption is the</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standard method for protecting passwords. If passwords are not encrypted, they</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can be plainly read (i.e., clear text) and easily compromised. Passwords</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encrypted with a weak algorithm are no more protected than if they are kept in</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plain text."</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  impact 0.5</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  tag "gtitle": "SRG-OS-000073-GPOS-00041"</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  tag "gid": "V-71921"</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  tag "rid": "SV-86545r1_rule"</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  tag "stig_id": "RHEL-07-010210"</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  tag "cci": ["CCI-000196"]</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  tag "documentable": false</a:t>
            </a:r>
          </a:p>
          <a:p>
            <a:pPr marL="0" indent="0">
              <a:lnSpc>
                <a:spcPct val="100000"/>
              </a:lnSpc>
              <a:spcAft>
                <a:spcPts val="0"/>
              </a:spcAft>
              <a:buNone/>
            </a:pPr>
            <a:r>
              <a:rPr lang="en-US" sz="1200" b="1" dirty="0">
                <a:highlight>
                  <a:srgbClr val="FFFF00"/>
                </a:highlight>
                <a:latin typeface="Courier New" panose="02070309020205020404" pitchFamily="49" charset="0"/>
                <a:cs typeface="Courier New" panose="02070309020205020404" pitchFamily="49" charset="0"/>
              </a:rPr>
              <a:t>  tag "nist": ["IA-5 (1) (c)", "Rev_4"]</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  tag "check": "Verify the system's shadow file is configured to store only</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encrypted representations of passwords. The strength of encryption that must be</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used to hash passwords for all accounts is SHA512.</a:t>
            </a:r>
          </a:p>
          <a:p>
            <a:pPr marL="0" indent="0">
              <a:lnSpc>
                <a:spcPct val="100000"/>
              </a:lnSpc>
              <a:spcAft>
                <a:spcPts val="0"/>
              </a:spcAft>
              <a:buNone/>
            </a:pPr>
            <a:endParaRPr lang="en-US" sz="1200" b="1" dirty="0">
              <a:latin typeface="Courier New" panose="02070309020205020404" pitchFamily="49" charset="0"/>
              <a:cs typeface="Courier New" panose="02070309020205020404" pitchFamily="49" charset="0"/>
            </a:endParaRP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Check that the system is configured to create SHA512 hashed passwords with the</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following command:</a:t>
            </a:r>
          </a:p>
          <a:p>
            <a:pPr marL="0" indent="0">
              <a:lnSpc>
                <a:spcPct val="100000"/>
              </a:lnSpc>
              <a:spcAft>
                <a:spcPts val="0"/>
              </a:spcAft>
              <a:buNone/>
            </a:pPr>
            <a:endParaRPr lang="en-US" sz="1200" b="1" dirty="0">
              <a:latin typeface="Courier New" panose="02070309020205020404" pitchFamily="49" charset="0"/>
              <a:cs typeface="Courier New" panose="02070309020205020404" pitchFamily="49" charset="0"/>
            </a:endParaRP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 grep -i encrypt /etc/login.defs</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ENCRYPT_METHOD SHA512</a:t>
            </a:r>
          </a:p>
          <a:p>
            <a:pPr marL="0" indent="0">
              <a:lnSpc>
                <a:spcPct val="100000"/>
              </a:lnSpc>
              <a:spcAft>
                <a:spcPts val="0"/>
              </a:spcAft>
              <a:buNone/>
            </a:pPr>
            <a:r>
              <a:rPr lang="en-US" sz="1200" b="1" dirty="0">
                <a:latin typeface="Courier New" panose="02070309020205020404" pitchFamily="49" charset="0"/>
                <a:cs typeface="Courier New" panose="02070309020205020404" pitchFamily="49" charset="0"/>
              </a:rPr>
              <a:t>…</a:t>
            </a:r>
          </a:p>
        </p:txBody>
      </p:sp>
      <p:sp>
        <p:nvSpPr>
          <p:cNvPr id="8" name="Title 7">
            <a:extLst>
              <a:ext uri="{FF2B5EF4-FFF2-40B4-BE49-F238E27FC236}">
                <a16:creationId xmlns:a16="http://schemas.microsoft.com/office/drawing/2014/main" id="{988B33E5-0F62-4CEF-A145-5C960D0EE0FB}"/>
              </a:ext>
            </a:extLst>
          </p:cNvPr>
          <p:cNvSpPr>
            <a:spLocks noGrp="1"/>
          </p:cNvSpPr>
          <p:nvPr>
            <p:ph type="title"/>
          </p:nvPr>
        </p:nvSpPr>
        <p:spPr/>
        <p:txBody>
          <a:bodyPr>
            <a:normAutofit/>
          </a:bodyPr>
          <a:lstStyle/>
          <a:p>
            <a:r>
              <a:rPr lang="en-US" dirty="0"/>
              <a:t>Security Control Context for InSpec tests</a:t>
            </a:r>
          </a:p>
        </p:txBody>
      </p:sp>
      <p:sp>
        <p:nvSpPr>
          <p:cNvPr id="11" name="Rectangle 10">
            <a:extLst>
              <a:ext uri="{FF2B5EF4-FFF2-40B4-BE49-F238E27FC236}">
                <a16:creationId xmlns:a16="http://schemas.microsoft.com/office/drawing/2014/main" id="{6692BCCE-B456-432B-94CE-E1274CD21CB1}"/>
              </a:ext>
            </a:extLst>
          </p:cNvPr>
          <p:cNvSpPr/>
          <p:nvPr/>
        </p:nvSpPr>
        <p:spPr>
          <a:xfrm>
            <a:off x="5130047" y="3086000"/>
            <a:ext cx="3724546" cy="1200329"/>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none" anchor="ctr">
            <a:spAutoFit/>
          </a:bodyPr>
          <a:lstStyle/>
          <a:p>
            <a:r>
              <a:rPr lang="en-US" b="1" dirty="0"/>
              <a:t>IA-5(1), </a:t>
            </a:r>
          </a:p>
          <a:p>
            <a:r>
              <a:rPr lang="en-US" dirty="0"/>
              <a:t>NIST SP 800-53’s Security Control for</a:t>
            </a:r>
          </a:p>
          <a:p>
            <a:r>
              <a:rPr lang="en-US" b="1" dirty="0"/>
              <a:t>Identification and Authentication - </a:t>
            </a:r>
            <a:br>
              <a:rPr lang="en-US" b="1" dirty="0"/>
            </a:br>
            <a:r>
              <a:rPr lang="en-US" b="1" dirty="0"/>
              <a:t>Password-based Authentication </a:t>
            </a:r>
          </a:p>
        </p:txBody>
      </p:sp>
      <p:sp>
        <p:nvSpPr>
          <p:cNvPr id="12" name="Rectangle: Rounded Corners 11">
            <a:extLst>
              <a:ext uri="{FF2B5EF4-FFF2-40B4-BE49-F238E27FC236}">
                <a16:creationId xmlns:a16="http://schemas.microsoft.com/office/drawing/2014/main" id="{E3116925-CCAF-454F-8AF2-D8E5734F70DD}"/>
              </a:ext>
            </a:extLst>
          </p:cNvPr>
          <p:cNvSpPr/>
          <p:nvPr/>
        </p:nvSpPr>
        <p:spPr>
          <a:xfrm>
            <a:off x="363227" y="4173118"/>
            <a:ext cx="3610139" cy="226423"/>
          </a:xfrm>
          <a:prstGeom prst="roundRect">
            <a:avLst>
              <a:gd name="adj" fmla="val 780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B83265D-10B6-4565-AA4F-EAC86DA03EEF}"/>
              </a:ext>
            </a:extLst>
          </p:cNvPr>
          <p:cNvCxnSpPr>
            <a:cxnSpLocks/>
            <a:stCxn id="11" idx="1"/>
          </p:cNvCxnSpPr>
          <p:nvPr/>
        </p:nvCxnSpPr>
        <p:spPr>
          <a:xfrm flipH="1">
            <a:off x="4034331" y="3686165"/>
            <a:ext cx="1095716" cy="600164"/>
          </a:xfrm>
          <a:prstGeom prst="line">
            <a:avLst/>
          </a:prstGeom>
          <a:noFill/>
          <a:ln w="31750">
            <a:solidFill>
              <a:srgbClr val="FF0000"/>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 name="Rectangle 2">
            <a:extLst>
              <a:ext uri="{FF2B5EF4-FFF2-40B4-BE49-F238E27FC236}">
                <a16:creationId xmlns:a16="http://schemas.microsoft.com/office/drawing/2014/main" id="{AA2B8438-8689-4F22-B6B0-19AA444BBE62}"/>
              </a:ext>
            </a:extLst>
          </p:cNvPr>
          <p:cNvSpPr/>
          <p:nvPr/>
        </p:nvSpPr>
        <p:spPr>
          <a:xfrm>
            <a:off x="9047493" y="2212381"/>
            <a:ext cx="3025473" cy="3293209"/>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i="1" dirty="0">
                <a:latin typeface="+mj-lt"/>
                <a:ea typeface="Times New Roman" panose="02020603050405020304" pitchFamily="18" charset="0"/>
              </a:rPr>
              <a:t>When developing InSpec profiles, we ensure that each test has an associated </a:t>
            </a:r>
            <a:br>
              <a:rPr lang="en-US" i="1" dirty="0">
                <a:latin typeface="+mj-lt"/>
                <a:ea typeface="Times New Roman" panose="02020603050405020304" pitchFamily="18" charset="0"/>
              </a:rPr>
            </a:br>
            <a:r>
              <a:rPr lang="en-US" i="1" dirty="0">
                <a:latin typeface="+mj-lt"/>
                <a:ea typeface="Times New Roman" panose="02020603050405020304" pitchFamily="18" charset="0"/>
              </a:rPr>
              <a:t>NIST SP 800-53 tag.</a:t>
            </a:r>
          </a:p>
          <a:p>
            <a:pPr marL="285750" indent="-285750">
              <a:spcBef>
                <a:spcPts val="600"/>
              </a:spcBef>
              <a:spcAft>
                <a:spcPts val="600"/>
              </a:spcAft>
              <a:buFont typeface="Arial" panose="020B0604020202020204" pitchFamily="34" charset="0"/>
              <a:buChar char="•"/>
            </a:pPr>
            <a:r>
              <a:rPr lang="en-US" i="1" dirty="0">
                <a:latin typeface="+mj-lt"/>
                <a:ea typeface="Times New Roman" panose="02020603050405020304" pitchFamily="18" charset="0"/>
              </a:rPr>
              <a:t>When an InSpec profile is run against a target system, the security data output includes this tag as well as all other tags, description information and code for each test.</a:t>
            </a:r>
          </a:p>
        </p:txBody>
      </p:sp>
    </p:spTree>
    <p:extLst>
      <p:ext uri="{BB962C8B-B14F-4D97-AF65-F5344CB8AC3E}">
        <p14:creationId xmlns:p14="http://schemas.microsoft.com/office/powerpoint/2010/main" val="2452919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0A07D5-0351-4751-8A69-4A1EFA983FA6}"/>
              </a:ext>
            </a:extLst>
          </p:cNvPr>
          <p:cNvSpPr>
            <a:spLocks noGrp="1"/>
          </p:cNvSpPr>
          <p:nvPr>
            <p:ph type="title"/>
          </p:nvPr>
        </p:nvSpPr>
        <p:spPr/>
        <p:txBody>
          <a:bodyPr>
            <a:normAutofit/>
          </a:bodyPr>
          <a:lstStyle/>
          <a:p>
            <a:r>
              <a:rPr lang="en-US" dirty="0"/>
              <a:t>Mapping Tools for Security Validation Data</a:t>
            </a:r>
          </a:p>
        </p:txBody>
      </p:sp>
      <p:sp>
        <p:nvSpPr>
          <p:cNvPr id="6" name="Content Placeholder 5">
            <a:extLst>
              <a:ext uri="{FF2B5EF4-FFF2-40B4-BE49-F238E27FC236}">
                <a16:creationId xmlns:a16="http://schemas.microsoft.com/office/drawing/2014/main" id="{128625B5-6897-484A-BD4C-48B66DD9EDA6}"/>
              </a:ext>
            </a:extLst>
          </p:cNvPr>
          <p:cNvSpPr>
            <a:spLocks noGrp="1"/>
          </p:cNvSpPr>
          <p:nvPr>
            <p:ph idx="1"/>
          </p:nvPr>
        </p:nvSpPr>
        <p:spPr/>
        <p:txBody>
          <a:bodyPr>
            <a:normAutofit fontScale="92500"/>
          </a:bodyPr>
          <a:lstStyle/>
          <a:p>
            <a:pPr>
              <a:lnSpc>
                <a:spcPct val="100000"/>
              </a:lnSpc>
            </a:pPr>
            <a:r>
              <a:rPr lang="en-US" sz="2800" b="0" dirty="0"/>
              <a:t>To perform application code security validation, DevOps teams are adopting various static and dynamic code analysis tools. To help DevOps teams manage data from these tools, mapping algorithms and tools should be developed to ensure that the security defects found by commonly used static and dynamic code analysis tools are also mapped* to NIST SP 800-53 controls, and machine-readable and viewable in the same fashion other types of security data, such as </a:t>
            </a:r>
            <a:r>
              <a:rPr lang="en-US" sz="2800" b="0" dirty="0" err="1"/>
              <a:t>InSpec</a:t>
            </a:r>
            <a:r>
              <a:rPr lang="en-US" sz="2800" b="0" dirty="0"/>
              <a:t> output. </a:t>
            </a:r>
          </a:p>
          <a:p>
            <a:pPr>
              <a:lnSpc>
                <a:spcPct val="100000"/>
              </a:lnSpc>
            </a:pPr>
            <a:r>
              <a:rPr lang="en-US" sz="2800" b="0" dirty="0"/>
              <a:t>Static code analysis tools are typically expected to be called by the source code repository upon each major commit, and dynamic code analysis tools called by the existing testing harness of a pipeline’s orchestration server.</a:t>
            </a:r>
          </a:p>
        </p:txBody>
      </p:sp>
      <p:sp>
        <p:nvSpPr>
          <p:cNvPr id="2" name="TextBox 1">
            <a:extLst>
              <a:ext uri="{FF2B5EF4-FFF2-40B4-BE49-F238E27FC236}">
                <a16:creationId xmlns:a16="http://schemas.microsoft.com/office/drawing/2014/main" id="{32C07117-CD35-4DDF-BE3C-D09B3B0EF521}"/>
              </a:ext>
            </a:extLst>
          </p:cNvPr>
          <p:cNvSpPr txBox="1"/>
          <p:nvPr/>
        </p:nvSpPr>
        <p:spPr>
          <a:xfrm>
            <a:off x="338831" y="6122908"/>
            <a:ext cx="11001538" cy="369332"/>
          </a:xfrm>
          <a:prstGeom prst="rect">
            <a:avLst/>
          </a:prstGeom>
          <a:noFill/>
        </p:spPr>
        <p:txBody>
          <a:bodyPr wrap="none" rtlCol="0">
            <a:spAutoFit/>
          </a:bodyPr>
          <a:lstStyle/>
          <a:p>
            <a:r>
              <a:rPr lang="en-US" dirty="0"/>
              <a:t>* An open source demonstration of a static and dynamic mapping tool is: </a:t>
            </a:r>
            <a:r>
              <a:rPr lang="en-US" dirty="0">
                <a:hlinkClick r:id="rId2"/>
              </a:rPr>
              <a:t>https://github.com/mitre/heimdall_tools</a:t>
            </a:r>
            <a:endParaRPr lang="en-US" dirty="0"/>
          </a:p>
        </p:txBody>
      </p:sp>
    </p:spTree>
    <p:extLst>
      <p:ext uri="{BB962C8B-B14F-4D97-AF65-F5344CB8AC3E}">
        <p14:creationId xmlns:p14="http://schemas.microsoft.com/office/powerpoint/2010/main" val="2655885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EAE6BF-A4D6-4BB5-9F6C-162EE5BAFB75}"/>
              </a:ext>
            </a:extLst>
          </p:cNvPr>
          <p:cNvSpPr>
            <a:spLocks noGrp="1"/>
          </p:cNvSpPr>
          <p:nvPr>
            <p:ph type="title"/>
          </p:nvPr>
        </p:nvSpPr>
        <p:spPr/>
        <p:txBody>
          <a:bodyPr>
            <a:normAutofit/>
          </a:bodyPr>
          <a:lstStyle/>
          <a:p>
            <a:r>
              <a:rPr lang="en-US" dirty="0"/>
              <a:t>DevSecOps Best Practices</a:t>
            </a:r>
          </a:p>
        </p:txBody>
      </p:sp>
      <p:sp>
        <p:nvSpPr>
          <p:cNvPr id="6" name="Content Placeholder 5">
            <a:extLst>
              <a:ext uri="{FF2B5EF4-FFF2-40B4-BE49-F238E27FC236}">
                <a16:creationId xmlns:a16="http://schemas.microsoft.com/office/drawing/2014/main" id="{5009CE19-30AF-4F0A-A166-A2EC3C72296C}"/>
              </a:ext>
            </a:extLst>
          </p:cNvPr>
          <p:cNvSpPr>
            <a:spLocks noGrp="1"/>
          </p:cNvSpPr>
          <p:nvPr>
            <p:ph idx="1"/>
          </p:nvPr>
        </p:nvSpPr>
        <p:spPr>
          <a:xfrm>
            <a:off x="317508" y="1371601"/>
            <a:ext cx="11575551" cy="5120639"/>
          </a:xfrm>
        </p:spPr>
        <p:txBody>
          <a:bodyPr>
            <a:normAutofit fontScale="85000" lnSpcReduction="10000"/>
          </a:bodyPr>
          <a:lstStyle/>
          <a:p>
            <a:pPr>
              <a:lnSpc>
                <a:spcPct val="120000"/>
              </a:lnSpc>
              <a:spcBef>
                <a:spcPts val="600"/>
              </a:spcBef>
              <a:spcAft>
                <a:spcPts val="0"/>
              </a:spcAft>
            </a:pPr>
            <a:r>
              <a:rPr lang="en-US" sz="2400" dirty="0"/>
              <a:t>Security Validation as Code</a:t>
            </a:r>
            <a:r>
              <a:rPr lang="en-US" sz="1800" dirty="0"/>
              <a:t> - </a:t>
            </a:r>
            <a:r>
              <a:rPr lang="en-US" sz="1900" b="0" dirty="0"/>
              <a:t>Testing standards, testing content (code), and automation tools to effectively know</a:t>
            </a:r>
            <a:r>
              <a:rPr lang="en-US" sz="1900" dirty="0"/>
              <a:t> </a:t>
            </a:r>
            <a:br>
              <a:rPr lang="en-US" sz="1800" dirty="0"/>
            </a:br>
            <a:r>
              <a:rPr lang="en-US" sz="1800" dirty="0"/>
              <a:t>“</a:t>
            </a:r>
            <a:r>
              <a:rPr lang="en-US" sz="2200" dirty="0">
                <a:solidFill>
                  <a:srgbClr val="0066CC"/>
                </a:solidFill>
              </a:rPr>
              <a:t>is it secure</a:t>
            </a:r>
            <a:r>
              <a:rPr lang="en-US" sz="1800" dirty="0"/>
              <a:t>?”</a:t>
            </a:r>
          </a:p>
          <a:p>
            <a:pPr>
              <a:lnSpc>
                <a:spcPct val="120000"/>
              </a:lnSpc>
              <a:spcBef>
                <a:spcPts val="600"/>
              </a:spcBef>
              <a:spcAft>
                <a:spcPts val="0"/>
              </a:spcAft>
            </a:pPr>
            <a:r>
              <a:rPr lang="en-US" sz="2400" dirty="0"/>
              <a:t>Documentation as Code </a:t>
            </a:r>
            <a:r>
              <a:rPr lang="en-US" sz="1800" dirty="0"/>
              <a:t>- </a:t>
            </a:r>
            <a:r>
              <a:rPr lang="en-US" sz="1800" b="0" dirty="0"/>
              <a:t>Testing standards, testing content (code), and automation tools to effectively know</a:t>
            </a:r>
            <a:r>
              <a:rPr lang="en-US" sz="1800" dirty="0"/>
              <a:t> </a:t>
            </a:r>
            <a:br>
              <a:rPr lang="en-US" sz="1800" dirty="0"/>
            </a:br>
            <a:r>
              <a:rPr lang="en-US" sz="1800" dirty="0"/>
              <a:t>“</a:t>
            </a:r>
            <a:r>
              <a:rPr lang="en-US" sz="2200" dirty="0">
                <a:solidFill>
                  <a:srgbClr val="0066CC"/>
                </a:solidFill>
              </a:rPr>
              <a:t>how am I secure</a:t>
            </a:r>
            <a:r>
              <a:rPr lang="en-US" sz="1800" dirty="0"/>
              <a:t>?” </a:t>
            </a:r>
            <a:r>
              <a:rPr lang="en-US" sz="1800" b="0" dirty="0"/>
              <a:t>to help maintain System Security Plan (SSP) documentation.</a:t>
            </a:r>
          </a:p>
          <a:p>
            <a:pPr>
              <a:lnSpc>
                <a:spcPct val="120000"/>
              </a:lnSpc>
              <a:spcBef>
                <a:spcPts val="600"/>
              </a:spcBef>
              <a:spcAft>
                <a:spcPts val="0"/>
              </a:spcAft>
            </a:pPr>
            <a:r>
              <a:rPr lang="en-US" sz="2400" dirty="0"/>
              <a:t>Change Management Auditing </a:t>
            </a:r>
            <a:r>
              <a:rPr lang="en-US" sz="1800" dirty="0"/>
              <a:t>- </a:t>
            </a:r>
            <a:r>
              <a:rPr lang="en-US" sz="1800" b="0" dirty="0"/>
              <a:t>Processes to foresee significant security testing changes in a Sprint (Security Impact Analysis), and pipeline auditing to track unauthorized changes during builds. </a:t>
            </a:r>
            <a:br>
              <a:rPr lang="en-US" sz="1800" b="0" dirty="0"/>
            </a:br>
            <a:r>
              <a:rPr lang="en-US" sz="1800" b="0" dirty="0"/>
              <a:t>Answers the question: </a:t>
            </a:r>
            <a:r>
              <a:rPr lang="en-US" sz="1800" dirty="0"/>
              <a:t>“</a:t>
            </a:r>
            <a:r>
              <a:rPr lang="en-US" sz="2200" dirty="0">
                <a:solidFill>
                  <a:srgbClr val="0066CC"/>
                </a:solidFill>
              </a:rPr>
              <a:t>what changed</a:t>
            </a:r>
            <a:r>
              <a:rPr lang="en-US" sz="1800" dirty="0"/>
              <a:t>?”</a:t>
            </a:r>
          </a:p>
          <a:p>
            <a:pPr>
              <a:lnSpc>
                <a:spcPct val="120000"/>
              </a:lnSpc>
              <a:spcBef>
                <a:spcPts val="600"/>
              </a:spcBef>
              <a:spcAft>
                <a:spcPts val="0"/>
              </a:spcAft>
            </a:pPr>
            <a:r>
              <a:rPr lang="en-US" sz="2400" dirty="0"/>
              <a:t>Reporting</a:t>
            </a:r>
            <a:r>
              <a:rPr lang="en-US" sz="1800" dirty="0"/>
              <a:t> – </a:t>
            </a:r>
            <a:r>
              <a:rPr lang="en-US" sz="1800" b="0" dirty="0"/>
              <a:t>Reporting and integration requirements to comply with stakeholder use of security data from the DevSecOps lifecycle. Stakeholders include: developers, ISSOs, Security Assessors, security operations center staff, and FISMA reporting teams.</a:t>
            </a:r>
          </a:p>
          <a:p>
            <a:pPr>
              <a:lnSpc>
                <a:spcPct val="120000"/>
              </a:lnSpc>
              <a:spcBef>
                <a:spcPts val="600"/>
              </a:spcBef>
              <a:spcAft>
                <a:spcPts val="0"/>
              </a:spcAft>
            </a:pPr>
            <a:r>
              <a:rPr lang="en-US" sz="2400" dirty="0"/>
              <a:t>Operational Analytics </a:t>
            </a:r>
            <a:r>
              <a:rPr lang="en-US" sz="1800" b="0" dirty="0"/>
              <a:t>– Best practice process to engineer application audit log triggers during development to detect anomalies during operations and use this data to adapt to and plan for the next application development Sprint.</a:t>
            </a:r>
            <a:r>
              <a:rPr lang="en-US" sz="1800" dirty="0"/>
              <a:t> </a:t>
            </a:r>
          </a:p>
          <a:p>
            <a:pPr>
              <a:lnSpc>
                <a:spcPct val="120000"/>
              </a:lnSpc>
              <a:spcBef>
                <a:spcPts val="600"/>
              </a:spcBef>
              <a:spcAft>
                <a:spcPts val="0"/>
              </a:spcAft>
            </a:pPr>
            <a:r>
              <a:rPr lang="en-US" sz="2400" dirty="0"/>
              <a:t>DevSecOps Process Improvement </a:t>
            </a:r>
            <a:r>
              <a:rPr lang="en-US" sz="1800" dirty="0"/>
              <a:t>– </a:t>
            </a:r>
            <a:r>
              <a:rPr lang="en-US" sz="1800" b="0" dirty="0"/>
              <a:t>Describes what to measure and how to analyze the data to constantly improve the project’s DevSecOps process. Improve future builds using metrics and measures of security debt, unauthorized changes during development, and detection of anomalies during operation.</a:t>
            </a:r>
          </a:p>
          <a:p>
            <a:pPr>
              <a:spcAft>
                <a:spcPts val="0"/>
              </a:spcAft>
            </a:pPr>
            <a:endParaRPr lang="en-US" sz="900" dirty="0"/>
          </a:p>
        </p:txBody>
      </p:sp>
    </p:spTree>
    <p:extLst>
      <p:ext uri="{BB962C8B-B14F-4D97-AF65-F5344CB8AC3E}">
        <p14:creationId xmlns:p14="http://schemas.microsoft.com/office/powerpoint/2010/main" val="3133231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rrow: Right 60">
            <a:extLst>
              <a:ext uri="{FF2B5EF4-FFF2-40B4-BE49-F238E27FC236}">
                <a16:creationId xmlns:a16="http://schemas.microsoft.com/office/drawing/2014/main" id="{94B3030B-DBCB-41E7-8252-8C4B688507EA}"/>
              </a:ext>
            </a:extLst>
          </p:cNvPr>
          <p:cNvSpPr/>
          <p:nvPr/>
        </p:nvSpPr>
        <p:spPr>
          <a:xfrm rot="16200000" flipH="1">
            <a:off x="2286915" y="2894099"/>
            <a:ext cx="974628"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2ACA64D-3D55-4DD5-A721-4C583D6B6747}"/>
              </a:ext>
            </a:extLst>
          </p:cNvPr>
          <p:cNvSpPr/>
          <p:nvPr/>
        </p:nvSpPr>
        <p:spPr>
          <a:xfrm>
            <a:off x="3363564" y="1867330"/>
            <a:ext cx="2644533" cy="1466350"/>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b"/>
          <a:lstStyle/>
          <a:p>
            <a:endParaRPr lang="en-US" sz="1200" b="1" i="1" dirty="0">
              <a:solidFill>
                <a:schemeClr val="tx1"/>
              </a:solidFill>
            </a:endParaRPr>
          </a:p>
        </p:txBody>
      </p:sp>
      <p:sp>
        <p:nvSpPr>
          <p:cNvPr id="2" name="Title 1">
            <a:extLst>
              <a:ext uri="{FF2B5EF4-FFF2-40B4-BE49-F238E27FC236}">
                <a16:creationId xmlns:a16="http://schemas.microsoft.com/office/drawing/2014/main" id="{C93874CD-F81C-4816-ACEC-F3E00F01DCC5}"/>
              </a:ext>
            </a:extLst>
          </p:cNvPr>
          <p:cNvSpPr>
            <a:spLocks noGrp="1"/>
          </p:cNvSpPr>
          <p:nvPr>
            <p:ph type="title"/>
          </p:nvPr>
        </p:nvSpPr>
        <p:spPr>
          <a:xfrm>
            <a:off x="241884" y="288643"/>
            <a:ext cx="11746713" cy="552091"/>
          </a:xfrm>
        </p:spPr>
        <p:txBody>
          <a:bodyPr vert="horz" lIns="91440" tIns="45720" rIns="91440" bIns="45720" rtlCol="0" anchor="ctr">
            <a:noAutofit/>
          </a:bodyPr>
          <a:lstStyle/>
          <a:p>
            <a:r>
              <a:rPr lang="en-US" sz="3200" b="1" dirty="0">
                <a:latin typeface="+mn-lt"/>
                <a:cs typeface="Aharoni" panose="02010803020104030203" pitchFamily="2" charset="-79"/>
              </a:rPr>
              <a:t>Data Mapping Tools for Static &amp; Dynamic Code Analysis Tool Output</a:t>
            </a:r>
          </a:p>
        </p:txBody>
      </p:sp>
      <p:sp>
        <p:nvSpPr>
          <p:cNvPr id="39" name="Arrow: Right 38">
            <a:extLst>
              <a:ext uri="{FF2B5EF4-FFF2-40B4-BE49-F238E27FC236}">
                <a16:creationId xmlns:a16="http://schemas.microsoft.com/office/drawing/2014/main" id="{CFBEC2CE-4567-4995-9F05-9775F623B8A0}"/>
              </a:ext>
            </a:extLst>
          </p:cNvPr>
          <p:cNvSpPr/>
          <p:nvPr/>
        </p:nvSpPr>
        <p:spPr>
          <a:xfrm>
            <a:off x="1297641" y="2474239"/>
            <a:ext cx="1067740"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sp>
        <p:nvSpPr>
          <p:cNvPr id="40" name="Arrow: Right 39">
            <a:extLst>
              <a:ext uri="{FF2B5EF4-FFF2-40B4-BE49-F238E27FC236}">
                <a16:creationId xmlns:a16="http://schemas.microsoft.com/office/drawing/2014/main" id="{F54B085A-7DD2-4106-AA9B-9A1E0066305A}"/>
              </a:ext>
            </a:extLst>
          </p:cNvPr>
          <p:cNvSpPr/>
          <p:nvPr/>
        </p:nvSpPr>
        <p:spPr>
          <a:xfrm>
            <a:off x="3169522" y="2474239"/>
            <a:ext cx="997310"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42" name="Arrow: Right 41">
            <a:extLst>
              <a:ext uri="{FF2B5EF4-FFF2-40B4-BE49-F238E27FC236}">
                <a16:creationId xmlns:a16="http://schemas.microsoft.com/office/drawing/2014/main" id="{B9B7B43D-74FA-45D6-A1B6-B8D37B219140}"/>
              </a:ext>
            </a:extLst>
          </p:cNvPr>
          <p:cNvSpPr/>
          <p:nvPr/>
        </p:nvSpPr>
        <p:spPr>
          <a:xfrm>
            <a:off x="6212263" y="3544266"/>
            <a:ext cx="1431571" cy="436875"/>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Validate</a:t>
            </a:r>
          </a:p>
        </p:txBody>
      </p:sp>
      <p:sp>
        <p:nvSpPr>
          <p:cNvPr id="17" name="Arrow: Chevron 16">
            <a:extLst>
              <a:ext uri="{FF2B5EF4-FFF2-40B4-BE49-F238E27FC236}">
                <a16:creationId xmlns:a16="http://schemas.microsoft.com/office/drawing/2014/main" id="{AAAE7348-79D2-4054-AAEE-2A267250D10A}"/>
              </a:ext>
            </a:extLst>
          </p:cNvPr>
          <p:cNvSpPr/>
          <p:nvPr/>
        </p:nvSpPr>
        <p:spPr>
          <a:xfrm>
            <a:off x="1998565" y="989758"/>
            <a:ext cx="1579935" cy="560732"/>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Commit</a:t>
            </a:r>
          </a:p>
        </p:txBody>
      </p:sp>
      <p:sp>
        <p:nvSpPr>
          <p:cNvPr id="18" name="Arrow: Chevron 17">
            <a:extLst>
              <a:ext uri="{FF2B5EF4-FFF2-40B4-BE49-F238E27FC236}">
                <a16:creationId xmlns:a16="http://schemas.microsoft.com/office/drawing/2014/main" id="{E4CA4B1B-492F-4822-90F6-7277F42D1E18}"/>
              </a:ext>
            </a:extLst>
          </p:cNvPr>
          <p:cNvSpPr/>
          <p:nvPr/>
        </p:nvSpPr>
        <p:spPr>
          <a:xfrm>
            <a:off x="3578500" y="989758"/>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Build</a:t>
            </a:r>
          </a:p>
        </p:txBody>
      </p:sp>
      <p:sp>
        <p:nvSpPr>
          <p:cNvPr id="19" name="Arrow: Chevron 18">
            <a:extLst>
              <a:ext uri="{FF2B5EF4-FFF2-40B4-BE49-F238E27FC236}">
                <a16:creationId xmlns:a16="http://schemas.microsoft.com/office/drawing/2014/main" id="{C2C80588-D326-4693-B57F-0A44B18D25C6}"/>
              </a:ext>
            </a:extLst>
          </p:cNvPr>
          <p:cNvSpPr/>
          <p:nvPr/>
        </p:nvSpPr>
        <p:spPr>
          <a:xfrm>
            <a:off x="5144986" y="989758"/>
            <a:ext cx="1579935" cy="560732"/>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Unit Test</a:t>
            </a:r>
          </a:p>
        </p:txBody>
      </p:sp>
      <p:sp>
        <p:nvSpPr>
          <p:cNvPr id="20" name="Arrow: Chevron 19">
            <a:extLst>
              <a:ext uri="{FF2B5EF4-FFF2-40B4-BE49-F238E27FC236}">
                <a16:creationId xmlns:a16="http://schemas.microsoft.com/office/drawing/2014/main" id="{17A210E3-D570-467F-81BB-70A90789DD38}"/>
              </a:ext>
            </a:extLst>
          </p:cNvPr>
          <p:cNvSpPr/>
          <p:nvPr/>
        </p:nvSpPr>
        <p:spPr>
          <a:xfrm>
            <a:off x="6724921" y="982013"/>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Deploy</a:t>
            </a:r>
          </a:p>
        </p:txBody>
      </p:sp>
      <p:sp>
        <p:nvSpPr>
          <p:cNvPr id="21" name="Arrow: Chevron 20">
            <a:extLst>
              <a:ext uri="{FF2B5EF4-FFF2-40B4-BE49-F238E27FC236}">
                <a16:creationId xmlns:a16="http://schemas.microsoft.com/office/drawing/2014/main" id="{155081C8-A1DD-4ABE-8C1A-665553A38E16}"/>
              </a:ext>
            </a:extLst>
          </p:cNvPr>
          <p:cNvSpPr/>
          <p:nvPr/>
        </p:nvSpPr>
        <p:spPr>
          <a:xfrm>
            <a:off x="8291409" y="966599"/>
            <a:ext cx="1579935" cy="560732"/>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Test</a:t>
            </a:r>
          </a:p>
        </p:txBody>
      </p:sp>
      <p:sp>
        <p:nvSpPr>
          <p:cNvPr id="22" name="Arrow: Chevron 21">
            <a:extLst>
              <a:ext uri="{FF2B5EF4-FFF2-40B4-BE49-F238E27FC236}">
                <a16:creationId xmlns:a16="http://schemas.microsoft.com/office/drawing/2014/main" id="{453DD875-E73B-410D-B984-AE309BC9251F}"/>
              </a:ext>
            </a:extLst>
          </p:cNvPr>
          <p:cNvSpPr/>
          <p:nvPr/>
        </p:nvSpPr>
        <p:spPr>
          <a:xfrm>
            <a:off x="9871342" y="989758"/>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91440" tIns="91085" rIns="0"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Production</a:t>
            </a:r>
          </a:p>
        </p:txBody>
      </p:sp>
      <p:sp>
        <p:nvSpPr>
          <p:cNvPr id="38" name="Arrow: Chevron 37">
            <a:extLst>
              <a:ext uri="{FF2B5EF4-FFF2-40B4-BE49-F238E27FC236}">
                <a16:creationId xmlns:a16="http://schemas.microsoft.com/office/drawing/2014/main" id="{AA780E84-040C-47E1-914A-3EA96704815B}"/>
              </a:ext>
            </a:extLst>
          </p:cNvPr>
          <p:cNvSpPr/>
          <p:nvPr/>
        </p:nvSpPr>
        <p:spPr>
          <a:xfrm>
            <a:off x="456387" y="989758"/>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Plan</a:t>
            </a:r>
          </a:p>
        </p:txBody>
      </p:sp>
      <p:sp>
        <p:nvSpPr>
          <p:cNvPr id="59" name="TextBox 58">
            <a:extLst>
              <a:ext uri="{FF2B5EF4-FFF2-40B4-BE49-F238E27FC236}">
                <a16:creationId xmlns:a16="http://schemas.microsoft.com/office/drawing/2014/main" id="{144F5271-685C-42C5-9512-E517CE32A2AD}"/>
              </a:ext>
            </a:extLst>
          </p:cNvPr>
          <p:cNvSpPr txBox="1"/>
          <p:nvPr/>
        </p:nvSpPr>
        <p:spPr>
          <a:xfrm>
            <a:off x="2622485" y="5160408"/>
            <a:ext cx="2877340" cy="590931"/>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spAutoFit/>
          </a:bodyPr>
          <a:lstStyle>
            <a:defPPr>
              <a:defRPr lang="en-US"/>
            </a:defPPr>
            <a:lvl1pPr marL="233363" indent="-233363">
              <a:defRPr sz="1600" b="1"/>
            </a:lvl1pPr>
          </a:lstStyle>
          <a:p>
            <a:pPr marL="0" indent="0" algn="ctr">
              <a:lnSpc>
                <a:spcPct val="90000"/>
              </a:lnSpc>
            </a:pPr>
            <a:r>
              <a:rPr lang="en-US" sz="1800" dirty="0"/>
              <a:t>Security Validation</a:t>
            </a:r>
            <a:br>
              <a:rPr lang="en-US" sz="1800" dirty="0"/>
            </a:br>
            <a:r>
              <a:rPr lang="en-US" sz="1800" dirty="0"/>
              <a:t>as Code</a:t>
            </a:r>
          </a:p>
        </p:txBody>
      </p:sp>
      <p:sp>
        <p:nvSpPr>
          <p:cNvPr id="47" name="Rectangle 46">
            <a:extLst>
              <a:ext uri="{FF2B5EF4-FFF2-40B4-BE49-F238E27FC236}">
                <a16:creationId xmlns:a16="http://schemas.microsoft.com/office/drawing/2014/main" id="{D54B6F1D-839C-446A-A5DF-FBF73B962D1E}"/>
              </a:ext>
            </a:extLst>
          </p:cNvPr>
          <p:cNvSpPr/>
          <p:nvPr/>
        </p:nvSpPr>
        <p:spPr>
          <a:xfrm>
            <a:off x="7824055" y="2474239"/>
            <a:ext cx="2112724" cy="2564768"/>
          </a:xfrm>
          <a:prstGeom prst="rect">
            <a:avLst/>
          </a:prstGeom>
          <a:solidFill>
            <a:schemeClr val="accent2">
              <a:lumMod val="40000"/>
              <a:lumOff val="6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7" name="Group 6">
            <a:extLst>
              <a:ext uri="{FF2B5EF4-FFF2-40B4-BE49-F238E27FC236}">
                <a16:creationId xmlns:a16="http://schemas.microsoft.com/office/drawing/2014/main" id="{35012E33-39CC-48D0-B09C-431CC2DE4035}"/>
              </a:ext>
            </a:extLst>
          </p:cNvPr>
          <p:cNvGrpSpPr/>
          <p:nvPr/>
        </p:nvGrpSpPr>
        <p:grpSpPr>
          <a:xfrm>
            <a:off x="3617357" y="5740792"/>
            <a:ext cx="3179263" cy="617019"/>
            <a:chOff x="2828834" y="5758434"/>
            <a:chExt cx="3179263" cy="617019"/>
          </a:xfrm>
        </p:grpSpPr>
        <p:sp>
          <p:nvSpPr>
            <p:cNvPr id="43" name="Rectangle 42">
              <a:extLst>
                <a:ext uri="{FF2B5EF4-FFF2-40B4-BE49-F238E27FC236}">
                  <a16:creationId xmlns:a16="http://schemas.microsoft.com/office/drawing/2014/main" id="{75ED5EB8-8B87-4D7A-AB7E-53474F8C1200}"/>
                </a:ext>
              </a:extLst>
            </p:cNvPr>
            <p:cNvSpPr/>
            <p:nvPr/>
          </p:nvSpPr>
          <p:spPr>
            <a:xfrm>
              <a:off x="2874806" y="5758434"/>
              <a:ext cx="3133291" cy="584775"/>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marL="461963"/>
              <a:r>
                <a:rPr lang="en-US" sz="1600" b="1" dirty="0">
                  <a:solidFill>
                    <a:srgbClr val="0066CC"/>
                  </a:solidFill>
                </a:rPr>
                <a:t>Static and Dynamic </a:t>
              </a:r>
              <a:br>
                <a:rPr lang="en-US" sz="1600" b="1" dirty="0">
                  <a:solidFill>
                    <a:srgbClr val="0066CC"/>
                  </a:solidFill>
                </a:rPr>
              </a:br>
              <a:r>
                <a:rPr lang="en-US" sz="1600" b="1" dirty="0">
                  <a:solidFill>
                    <a:srgbClr val="0066CC"/>
                  </a:solidFill>
                </a:rPr>
                <a:t>Code Analysis </a:t>
              </a:r>
            </a:p>
          </p:txBody>
        </p:sp>
        <p:pic>
          <p:nvPicPr>
            <p:cNvPr id="44" name="Graphic 43" descr="Gears">
              <a:extLst>
                <a:ext uri="{FF2B5EF4-FFF2-40B4-BE49-F238E27FC236}">
                  <a16:creationId xmlns:a16="http://schemas.microsoft.com/office/drawing/2014/main" id="{297BD045-FC3F-4CC2-8ABC-E92499DA0E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8834" y="5779487"/>
              <a:ext cx="595966" cy="595966"/>
            </a:xfrm>
            <a:prstGeom prst="rect">
              <a:avLst/>
            </a:prstGeom>
          </p:spPr>
        </p:pic>
      </p:grpSp>
      <p:sp>
        <p:nvSpPr>
          <p:cNvPr id="55" name="Cube 54">
            <a:extLst>
              <a:ext uri="{FF2B5EF4-FFF2-40B4-BE49-F238E27FC236}">
                <a16:creationId xmlns:a16="http://schemas.microsoft.com/office/drawing/2014/main" id="{EFB9E5CF-B30C-4181-A820-FAD35E31A3F6}"/>
              </a:ext>
            </a:extLst>
          </p:cNvPr>
          <p:cNvSpPr/>
          <p:nvPr/>
        </p:nvSpPr>
        <p:spPr>
          <a:xfrm>
            <a:off x="7865631" y="3478869"/>
            <a:ext cx="2006992" cy="45720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600" b="1" dirty="0">
                <a:solidFill>
                  <a:srgbClr val="0066CC"/>
                </a:solidFill>
              </a:rPr>
              <a:t>Application Code</a:t>
            </a:r>
          </a:p>
        </p:txBody>
      </p:sp>
      <p:sp>
        <p:nvSpPr>
          <p:cNvPr id="66" name="Arrow: Right 65">
            <a:extLst>
              <a:ext uri="{FF2B5EF4-FFF2-40B4-BE49-F238E27FC236}">
                <a16:creationId xmlns:a16="http://schemas.microsoft.com/office/drawing/2014/main" id="{E199EC93-940E-407E-9958-910B6BF07A8F}"/>
              </a:ext>
            </a:extLst>
          </p:cNvPr>
          <p:cNvSpPr/>
          <p:nvPr/>
        </p:nvSpPr>
        <p:spPr>
          <a:xfrm rot="16200000" flipH="1">
            <a:off x="4735636" y="3113271"/>
            <a:ext cx="536288"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Arrow: Right 66">
            <a:extLst>
              <a:ext uri="{FF2B5EF4-FFF2-40B4-BE49-F238E27FC236}">
                <a16:creationId xmlns:a16="http://schemas.microsoft.com/office/drawing/2014/main" id="{A60E5F34-DA17-4CCF-B4FD-4D65B1E8EDC5}"/>
              </a:ext>
            </a:extLst>
          </p:cNvPr>
          <p:cNvSpPr/>
          <p:nvPr/>
        </p:nvSpPr>
        <p:spPr>
          <a:xfrm>
            <a:off x="5776546" y="2420400"/>
            <a:ext cx="2047509"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Compile/Configure</a:t>
            </a:r>
          </a:p>
        </p:txBody>
      </p:sp>
      <p:sp>
        <p:nvSpPr>
          <p:cNvPr id="45" name="Rectangle 44">
            <a:extLst>
              <a:ext uri="{FF2B5EF4-FFF2-40B4-BE49-F238E27FC236}">
                <a16:creationId xmlns:a16="http://schemas.microsoft.com/office/drawing/2014/main" id="{07E5AD53-BD75-4BD0-B105-DC13F32DF4A5}"/>
              </a:ext>
            </a:extLst>
          </p:cNvPr>
          <p:cNvSpPr/>
          <p:nvPr/>
        </p:nvSpPr>
        <p:spPr>
          <a:xfrm>
            <a:off x="4176411" y="1938731"/>
            <a:ext cx="1668231" cy="1218105"/>
          </a:xfrm>
          <a:prstGeom prst="rect">
            <a:avLst/>
          </a:prstGeom>
          <a:solidFill>
            <a:schemeClr val="bg1"/>
          </a:solidFill>
          <a:ln w="31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tx1"/>
                </a:solidFill>
              </a:rPr>
              <a:t>Orchestration Server used to Create, Configure, and Validate</a:t>
            </a:r>
          </a:p>
        </p:txBody>
      </p:sp>
      <p:grpSp>
        <p:nvGrpSpPr>
          <p:cNvPr id="82" name="Group 81">
            <a:extLst>
              <a:ext uri="{FF2B5EF4-FFF2-40B4-BE49-F238E27FC236}">
                <a16:creationId xmlns:a16="http://schemas.microsoft.com/office/drawing/2014/main" id="{1D716C64-1778-4932-AD27-5DA5ADF41898}"/>
              </a:ext>
            </a:extLst>
          </p:cNvPr>
          <p:cNvGrpSpPr/>
          <p:nvPr/>
        </p:nvGrpSpPr>
        <p:grpSpPr>
          <a:xfrm>
            <a:off x="10866358" y="1703195"/>
            <a:ext cx="985809" cy="3330001"/>
            <a:chOff x="8431788" y="1820646"/>
            <a:chExt cx="1078935" cy="3330001"/>
          </a:xfrm>
        </p:grpSpPr>
        <p:sp>
          <p:nvSpPr>
            <p:cNvPr id="83" name="Rectangle 82">
              <a:extLst>
                <a:ext uri="{FF2B5EF4-FFF2-40B4-BE49-F238E27FC236}">
                  <a16:creationId xmlns:a16="http://schemas.microsoft.com/office/drawing/2014/main" id="{D1B16925-EDF7-4116-8129-2F97FC8F9B31}"/>
                </a:ext>
              </a:extLst>
            </p:cNvPr>
            <p:cNvSpPr/>
            <p:nvPr/>
          </p:nvSpPr>
          <p:spPr>
            <a:xfrm>
              <a:off x="8431788" y="1820646"/>
              <a:ext cx="1078935" cy="3330001"/>
            </a:xfrm>
            <a:prstGeom prst="rect">
              <a:avLst/>
            </a:prstGeom>
            <a:solidFill>
              <a:srgbClr val="D1FFE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CF4DE0E0-5C28-444F-B901-362CF1BF0FAD}"/>
                </a:ext>
              </a:extLst>
            </p:cNvPr>
            <p:cNvGrpSpPr/>
            <p:nvPr/>
          </p:nvGrpSpPr>
          <p:grpSpPr>
            <a:xfrm>
              <a:off x="8473406" y="2030803"/>
              <a:ext cx="1037314" cy="1634268"/>
              <a:chOff x="10072222" y="2006777"/>
              <a:chExt cx="1037314" cy="1634268"/>
            </a:xfrm>
          </p:grpSpPr>
          <p:sp>
            <p:nvSpPr>
              <p:cNvPr id="85" name="Rectangle 84">
                <a:extLst>
                  <a:ext uri="{FF2B5EF4-FFF2-40B4-BE49-F238E27FC236}">
                    <a16:creationId xmlns:a16="http://schemas.microsoft.com/office/drawing/2014/main" id="{E67BF7B6-D048-422A-82E7-075CA7A3D5D1}"/>
                  </a:ext>
                </a:extLst>
              </p:cNvPr>
              <p:cNvSpPr/>
              <p:nvPr/>
            </p:nvSpPr>
            <p:spPr>
              <a:xfrm>
                <a:off x="10155833" y="2795804"/>
                <a:ext cx="870099" cy="308899"/>
              </a:xfrm>
              <a:prstGeom prst="rect">
                <a:avLst/>
              </a:prstGeom>
            </p:spPr>
            <p:txBody>
              <a:bodyPr vert="horz" lIns="91440" tIns="45720" rIns="91440" bIns="45720" rtlCol="0">
                <a:normAutofit fontScale="92500" lnSpcReduction="10000"/>
              </a:bodyPr>
              <a:lstStyle/>
              <a:p>
                <a:pPr algn="ctr">
                  <a:spcBef>
                    <a:spcPct val="20000"/>
                  </a:spcBef>
                </a:pPr>
                <a:r>
                  <a:rPr lang="en-US" sz="1600" b="1" dirty="0">
                    <a:solidFill>
                      <a:srgbClr val="0066CC"/>
                    </a:solidFill>
                    <a:latin typeface="Calibri" panose="020F0502020204030204" pitchFamily="34" charset="0"/>
                  </a:rPr>
                  <a:t>ISSO</a:t>
                </a:r>
              </a:p>
            </p:txBody>
          </p:sp>
          <p:sp>
            <p:nvSpPr>
              <p:cNvPr id="86" name="Rectangle 85">
                <a:extLst>
                  <a:ext uri="{FF2B5EF4-FFF2-40B4-BE49-F238E27FC236}">
                    <a16:creationId xmlns:a16="http://schemas.microsoft.com/office/drawing/2014/main" id="{F2945C41-E047-4E96-BBB4-54B16F5D2A6E}"/>
                  </a:ext>
                </a:extLst>
              </p:cNvPr>
              <p:cNvSpPr/>
              <p:nvPr/>
            </p:nvSpPr>
            <p:spPr>
              <a:xfrm>
                <a:off x="10072222" y="2006777"/>
                <a:ext cx="1037314" cy="308899"/>
              </a:xfrm>
              <a:prstGeom prst="rect">
                <a:avLst/>
              </a:prstGeom>
            </p:spPr>
            <p:txBody>
              <a:bodyPr vert="horz" lIns="91440" tIns="45720" rIns="91440" bIns="45720" rtlCol="0">
                <a:normAutofit fontScale="85000" lnSpcReduction="10000"/>
              </a:bodyPr>
              <a:lstStyle/>
              <a:p>
                <a:pPr algn="ctr">
                  <a:spcBef>
                    <a:spcPct val="20000"/>
                  </a:spcBef>
                </a:pPr>
                <a:r>
                  <a:rPr lang="en-US" sz="1600" b="1" dirty="0">
                    <a:solidFill>
                      <a:srgbClr val="0066CC"/>
                    </a:solidFill>
                    <a:latin typeface="Calibri" panose="020F0502020204030204" pitchFamily="34" charset="0"/>
                  </a:rPr>
                  <a:t>Developer</a:t>
                </a:r>
              </a:p>
            </p:txBody>
          </p:sp>
          <p:pic>
            <p:nvPicPr>
              <p:cNvPr id="87" name="Graphic 86" descr="User">
                <a:extLst>
                  <a:ext uri="{FF2B5EF4-FFF2-40B4-BE49-F238E27FC236}">
                    <a16:creationId xmlns:a16="http://schemas.microsoft.com/office/drawing/2014/main" id="{4D37DCBD-1A5D-4D17-8BBA-E0292B58DF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37238" y="2174819"/>
                <a:ext cx="642340" cy="642340"/>
              </a:xfrm>
              <a:prstGeom prst="rect">
                <a:avLst/>
              </a:prstGeom>
            </p:spPr>
          </p:pic>
          <p:pic>
            <p:nvPicPr>
              <p:cNvPr id="88" name="Graphic 87" descr="User">
                <a:extLst>
                  <a:ext uri="{FF2B5EF4-FFF2-40B4-BE49-F238E27FC236}">
                    <a16:creationId xmlns:a16="http://schemas.microsoft.com/office/drawing/2014/main" id="{57372785-0AD0-4CFB-A0F7-D94BA1B618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37238" y="2998705"/>
                <a:ext cx="642340" cy="642340"/>
              </a:xfrm>
              <a:prstGeom prst="rect">
                <a:avLst/>
              </a:prstGeom>
            </p:spPr>
          </p:pic>
        </p:grpSp>
      </p:grpSp>
      <p:sp>
        <p:nvSpPr>
          <p:cNvPr id="89" name="Rectangle 88">
            <a:extLst>
              <a:ext uri="{FF2B5EF4-FFF2-40B4-BE49-F238E27FC236}">
                <a16:creationId xmlns:a16="http://schemas.microsoft.com/office/drawing/2014/main" id="{B97D16E4-4442-4863-BF07-87DB4C849FAB}"/>
              </a:ext>
            </a:extLst>
          </p:cNvPr>
          <p:cNvSpPr/>
          <p:nvPr/>
        </p:nvSpPr>
        <p:spPr>
          <a:xfrm>
            <a:off x="10929561" y="3707469"/>
            <a:ext cx="857461" cy="116955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a:spAutoFit/>
          </a:bodyPr>
          <a:lstStyle/>
          <a:p>
            <a:pPr algn="ctr"/>
            <a:r>
              <a:rPr lang="en-US" sz="1400" b="1" i="1" dirty="0">
                <a:solidFill>
                  <a:srgbClr val="0066CC"/>
                </a:solidFill>
                <a:latin typeface="Calibri" panose="020F0502020204030204" pitchFamily="34" charset="0"/>
                <a:ea typeface="Calibri" panose="020F0502020204030204" pitchFamily="34" charset="0"/>
              </a:rPr>
              <a:t>Security </a:t>
            </a:r>
            <a:br>
              <a:rPr lang="en-US" sz="1400" b="1" i="1" dirty="0">
                <a:solidFill>
                  <a:srgbClr val="0066CC"/>
                </a:solidFill>
                <a:latin typeface="Calibri" panose="020F0502020204030204" pitchFamily="34" charset="0"/>
                <a:ea typeface="Calibri" panose="020F0502020204030204" pitchFamily="34" charset="0"/>
              </a:rPr>
            </a:br>
            <a:r>
              <a:rPr lang="en-US" sz="1400" b="1" i="1" dirty="0">
                <a:solidFill>
                  <a:srgbClr val="0066CC"/>
                </a:solidFill>
                <a:latin typeface="Calibri" panose="020F0502020204030204" pitchFamily="34" charset="0"/>
                <a:ea typeface="Calibri" panose="020F0502020204030204" pitchFamily="34" charset="0"/>
              </a:rPr>
              <a:t>go-live approval </a:t>
            </a:r>
            <a:br>
              <a:rPr lang="en-US" sz="1400" b="1" i="1" dirty="0">
                <a:solidFill>
                  <a:srgbClr val="0066CC"/>
                </a:solidFill>
                <a:latin typeface="Calibri" panose="020F0502020204030204" pitchFamily="34" charset="0"/>
                <a:ea typeface="Calibri" panose="020F0502020204030204" pitchFamily="34" charset="0"/>
              </a:rPr>
            </a:br>
            <a:r>
              <a:rPr lang="en-US" sz="1400" b="1" i="1" dirty="0">
                <a:solidFill>
                  <a:srgbClr val="0066CC"/>
                </a:solidFill>
                <a:latin typeface="Calibri" panose="020F0502020204030204" pitchFamily="34" charset="0"/>
                <a:ea typeface="Calibri" panose="020F0502020204030204" pitchFamily="34" charset="0"/>
              </a:rPr>
              <a:t>every </a:t>
            </a:r>
            <a:br>
              <a:rPr lang="en-US" sz="1400" b="1" i="1" dirty="0">
                <a:solidFill>
                  <a:srgbClr val="0066CC"/>
                </a:solidFill>
                <a:latin typeface="Calibri" panose="020F0502020204030204" pitchFamily="34" charset="0"/>
                <a:ea typeface="Calibri" panose="020F0502020204030204" pitchFamily="34" charset="0"/>
              </a:rPr>
            </a:br>
            <a:r>
              <a:rPr lang="en-US" sz="1400" b="1" i="1" dirty="0">
                <a:solidFill>
                  <a:srgbClr val="0066CC"/>
                </a:solidFill>
                <a:latin typeface="Calibri" panose="020F0502020204030204" pitchFamily="34" charset="0"/>
                <a:ea typeface="Calibri" panose="020F0502020204030204" pitchFamily="34" charset="0"/>
              </a:rPr>
              <a:t>sprint!</a:t>
            </a:r>
            <a:endParaRPr lang="en-US" sz="1400" b="1" i="1" dirty="0">
              <a:solidFill>
                <a:srgbClr val="0066CC"/>
              </a:solidFill>
            </a:endParaRPr>
          </a:p>
        </p:txBody>
      </p:sp>
      <p:sp>
        <p:nvSpPr>
          <p:cNvPr id="90" name="Arrow: Bent 89">
            <a:extLst>
              <a:ext uri="{FF2B5EF4-FFF2-40B4-BE49-F238E27FC236}">
                <a16:creationId xmlns:a16="http://schemas.microsoft.com/office/drawing/2014/main" id="{99AB55AB-16F1-4B88-BE58-CA40627FC124}"/>
              </a:ext>
            </a:extLst>
          </p:cNvPr>
          <p:cNvSpPr/>
          <p:nvPr/>
        </p:nvSpPr>
        <p:spPr>
          <a:xfrm rot="16200000" flipV="1">
            <a:off x="9778674" y="4292792"/>
            <a:ext cx="1057511" cy="2549939"/>
          </a:xfrm>
          <a:prstGeom prst="bentArrow">
            <a:avLst>
              <a:gd name="adj1" fmla="val 19430"/>
              <a:gd name="adj2" fmla="val 23727"/>
              <a:gd name="adj3" fmla="val 31772"/>
              <a:gd name="adj4" fmla="val 26390"/>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Rectangle 90">
            <a:extLst>
              <a:ext uri="{FF2B5EF4-FFF2-40B4-BE49-F238E27FC236}">
                <a16:creationId xmlns:a16="http://schemas.microsoft.com/office/drawing/2014/main" id="{AB618838-546D-4A43-B9F0-15C7C53DEF43}"/>
              </a:ext>
            </a:extLst>
          </p:cNvPr>
          <p:cNvSpPr/>
          <p:nvPr/>
        </p:nvSpPr>
        <p:spPr>
          <a:xfrm>
            <a:off x="8175853" y="5124661"/>
            <a:ext cx="858859" cy="1600438"/>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algn="ctr"/>
            <a:r>
              <a:rPr lang="en-US" sz="1400" b="1" dirty="0">
                <a:solidFill>
                  <a:srgbClr val="0066CC"/>
                </a:solidFill>
                <a:latin typeface="Calibri" panose="020F0502020204030204" pitchFamily="34" charset="0"/>
              </a:rPr>
              <a:t>SecurityData</a:t>
            </a:r>
          </a:p>
          <a:p>
            <a:pPr algn="ctr"/>
            <a:r>
              <a:rPr lang="en-US" sz="1400" b="1" dirty="0">
                <a:solidFill>
                  <a:srgbClr val="0066CC"/>
                </a:solidFill>
                <a:latin typeface="Calibri" panose="020F0502020204030204" pitchFamily="34" charset="0"/>
              </a:rPr>
              <a:t>Mapped </a:t>
            </a:r>
          </a:p>
          <a:p>
            <a:pPr algn="ctr"/>
            <a:r>
              <a:rPr lang="en-US" sz="1400" b="1" dirty="0">
                <a:solidFill>
                  <a:srgbClr val="0066CC"/>
                </a:solidFill>
                <a:latin typeface="Calibri" panose="020F0502020204030204" pitchFamily="34" charset="0"/>
              </a:rPr>
              <a:t>to </a:t>
            </a:r>
          </a:p>
          <a:p>
            <a:pPr algn="ctr"/>
            <a:r>
              <a:rPr lang="en-US" sz="1400" b="1" dirty="0">
                <a:solidFill>
                  <a:srgbClr val="0066CC"/>
                </a:solidFill>
                <a:latin typeface="Calibri" panose="020F0502020204030204" pitchFamily="34" charset="0"/>
              </a:rPr>
              <a:t>NIST SP </a:t>
            </a:r>
          </a:p>
          <a:p>
            <a:pPr algn="ctr"/>
            <a:r>
              <a:rPr lang="en-US" sz="1400" b="1" dirty="0">
                <a:solidFill>
                  <a:srgbClr val="0066CC"/>
                </a:solidFill>
                <a:latin typeface="Calibri" panose="020F0502020204030204" pitchFamily="34" charset="0"/>
              </a:rPr>
              <a:t>800-53 </a:t>
            </a:r>
          </a:p>
          <a:p>
            <a:pPr algn="ctr"/>
            <a:r>
              <a:rPr lang="en-US" sz="1400" b="1" dirty="0">
                <a:solidFill>
                  <a:srgbClr val="0066CC"/>
                </a:solidFill>
                <a:latin typeface="Calibri" panose="020F0502020204030204" pitchFamily="34" charset="0"/>
              </a:rPr>
              <a:t>Controls</a:t>
            </a:r>
          </a:p>
        </p:txBody>
      </p:sp>
      <p:sp>
        <p:nvSpPr>
          <p:cNvPr id="93" name="Arrow: Bent 92">
            <a:extLst>
              <a:ext uri="{FF2B5EF4-FFF2-40B4-BE49-F238E27FC236}">
                <a16:creationId xmlns:a16="http://schemas.microsoft.com/office/drawing/2014/main" id="{7EC6D293-4ADB-4998-8AF6-7B08705AC7A1}"/>
              </a:ext>
            </a:extLst>
          </p:cNvPr>
          <p:cNvSpPr/>
          <p:nvPr/>
        </p:nvSpPr>
        <p:spPr>
          <a:xfrm flipV="1">
            <a:off x="6997526" y="5160408"/>
            <a:ext cx="1178363" cy="1057512"/>
          </a:xfrm>
          <a:prstGeom prst="bentArrow">
            <a:avLst>
              <a:gd name="adj1" fmla="val 19430"/>
              <a:gd name="adj2" fmla="val 23727"/>
              <a:gd name="adj3" fmla="val 31772"/>
              <a:gd name="adj4" fmla="val 26390"/>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Arrow: Bent 57">
            <a:extLst>
              <a:ext uri="{FF2B5EF4-FFF2-40B4-BE49-F238E27FC236}">
                <a16:creationId xmlns:a16="http://schemas.microsoft.com/office/drawing/2014/main" id="{CA5A40CC-0BBF-4BCE-AFED-90E1B37A7BD9}"/>
              </a:ext>
            </a:extLst>
          </p:cNvPr>
          <p:cNvSpPr/>
          <p:nvPr/>
        </p:nvSpPr>
        <p:spPr>
          <a:xfrm flipV="1">
            <a:off x="2721712" y="3859219"/>
            <a:ext cx="5102343" cy="1353737"/>
          </a:xfrm>
          <a:prstGeom prst="bentArrow">
            <a:avLst>
              <a:gd name="adj1" fmla="val 20946"/>
              <a:gd name="adj2" fmla="val 22748"/>
              <a:gd name="adj3" fmla="val 22427"/>
              <a:gd name="adj4" fmla="val 26390"/>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Arrow: Right 62">
            <a:extLst>
              <a:ext uri="{FF2B5EF4-FFF2-40B4-BE49-F238E27FC236}">
                <a16:creationId xmlns:a16="http://schemas.microsoft.com/office/drawing/2014/main" id="{10A87ED1-DF01-4193-B4EB-46C11216B35F}"/>
              </a:ext>
            </a:extLst>
          </p:cNvPr>
          <p:cNvSpPr/>
          <p:nvPr/>
        </p:nvSpPr>
        <p:spPr>
          <a:xfrm>
            <a:off x="5776546" y="3843802"/>
            <a:ext cx="2047509"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Validate</a:t>
            </a:r>
          </a:p>
        </p:txBody>
      </p:sp>
      <p:sp>
        <p:nvSpPr>
          <p:cNvPr id="64" name="Rectangle: Rounded Corners 63">
            <a:extLst>
              <a:ext uri="{FF2B5EF4-FFF2-40B4-BE49-F238E27FC236}">
                <a16:creationId xmlns:a16="http://schemas.microsoft.com/office/drawing/2014/main" id="{61E64825-FAE4-41EF-ACE8-8076DC4B010D}"/>
              </a:ext>
            </a:extLst>
          </p:cNvPr>
          <p:cNvSpPr/>
          <p:nvPr/>
        </p:nvSpPr>
        <p:spPr>
          <a:xfrm>
            <a:off x="4306853" y="3680541"/>
            <a:ext cx="1469693" cy="974627"/>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1400" b="1" i="1" dirty="0">
                <a:solidFill>
                  <a:schemeClr val="tx1"/>
                </a:solidFill>
              </a:rPr>
              <a:t>Dynamic Analysis Security Tools</a:t>
            </a:r>
          </a:p>
          <a:p>
            <a:pPr algn="ctr"/>
            <a:r>
              <a:rPr lang="en-US" sz="1400" b="1" i="1" dirty="0">
                <a:solidFill>
                  <a:schemeClr val="tx1"/>
                </a:solidFill>
              </a:rPr>
              <a:t>e.g., OWASP ZAP</a:t>
            </a:r>
          </a:p>
        </p:txBody>
      </p:sp>
      <p:sp>
        <p:nvSpPr>
          <p:cNvPr id="57" name="Rectangle: Rounded Corners 56">
            <a:extLst>
              <a:ext uri="{FF2B5EF4-FFF2-40B4-BE49-F238E27FC236}">
                <a16:creationId xmlns:a16="http://schemas.microsoft.com/office/drawing/2014/main" id="{6D90CBAE-3236-47B8-AE02-7CF38B519B39}"/>
              </a:ext>
            </a:extLst>
          </p:cNvPr>
          <p:cNvSpPr/>
          <p:nvPr/>
        </p:nvSpPr>
        <p:spPr>
          <a:xfrm>
            <a:off x="2108807" y="3680541"/>
            <a:ext cx="1469693" cy="974627"/>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1400" b="1" i="1" dirty="0">
                <a:solidFill>
                  <a:schemeClr val="tx1"/>
                </a:solidFill>
              </a:rPr>
              <a:t>Static Analysis Security Tools</a:t>
            </a:r>
          </a:p>
          <a:p>
            <a:pPr algn="ctr"/>
            <a:r>
              <a:rPr lang="en-US" sz="1400" b="1" i="1" dirty="0">
                <a:solidFill>
                  <a:schemeClr val="tx1"/>
                </a:solidFill>
              </a:rPr>
              <a:t>e.g., SonarQube</a:t>
            </a:r>
          </a:p>
        </p:txBody>
      </p:sp>
      <p:sp>
        <p:nvSpPr>
          <p:cNvPr id="60" name="Arrow: Right 59">
            <a:extLst>
              <a:ext uri="{FF2B5EF4-FFF2-40B4-BE49-F238E27FC236}">
                <a16:creationId xmlns:a16="http://schemas.microsoft.com/office/drawing/2014/main" id="{841D8A59-993A-4C18-9461-E18BABBA5CF9}"/>
              </a:ext>
            </a:extLst>
          </p:cNvPr>
          <p:cNvSpPr/>
          <p:nvPr/>
        </p:nvSpPr>
        <p:spPr>
          <a:xfrm>
            <a:off x="6083089" y="4679988"/>
            <a:ext cx="1431571" cy="436875"/>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Validate</a:t>
            </a:r>
          </a:p>
        </p:txBody>
      </p:sp>
      <p:sp>
        <p:nvSpPr>
          <p:cNvPr id="94" name="Rectangle 93">
            <a:extLst>
              <a:ext uri="{FF2B5EF4-FFF2-40B4-BE49-F238E27FC236}">
                <a16:creationId xmlns:a16="http://schemas.microsoft.com/office/drawing/2014/main" id="{9B79C969-2B23-4309-AC3C-1F867EAF24D5}"/>
              </a:ext>
            </a:extLst>
          </p:cNvPr>
          <p:cNvSpPr/>
          <p:nvPr/>
        </p:nvSpPr>
        <p:spPr>
          <a:xfrm>
            <a:off x="6331488" y="5249089"/>
            <a:ext cx="1576970"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none" anchor="ctr">
            <a:spAutoFit/>
          </a:bodyPr>
          <a:lstStyle/>
          <a:p>
            <a:r>
              <a:rPr lang="en-US" b="1" dirty="0"/>
              <a:t>Mapping Tools</a:t>
            </a:r>
          </a:p>
        </p:txBody>
      </p:sp>
      <p:pic>
        <p:nvPicPr>
          <p:cNvPr id="46" name="Picture 45">
            <a:extLst>
              <a:ext uri="{FF2B5EF4-FFF2-40B4-BE49-F238E27FC236}">
                <a16:creationId xmlns:a16="http://schemas.microsoft.com/office/drawing/2014/main" id="{1978F9B4-EDB7-4404-A687-11D4F4556700}"/>
              </a:ext>
            </a:extLst>
          </p:cNvPr>
          <p:cNvPicPr>
            <a:picLocks noChangeAspect="1"/>
          </p:cNvPicPr>
          <p:nvPr/>
        </p:nvPicPr>
        <p:blipFill>
          <a:blip r:embed="rId7"/>
          <a:stretch>
            <a:fillRect/>
          </a:stretch>
        </p:blipFill>
        <p:spPr>
          <a:xfrm>
            <a:off x="9331825" y="5403163"/>
            <a:ext cx="2829707" cy="1454837"/>
          </a:xfrm>
          <a:prstGeom prst="rect">
            <a:avLst/>
          </a:prstGeom>
        </p:spPr>
      </p:pic>
      <p:sp>
        <p:nvSpPr>
          <p:cNvPr id="48" name="Rectangle: Rounded Corners 47">
            <a:extLst>
              <a:ext uri="{FF2B5EF4-FFF2-40B4-BE49-F238E27FC236}">
                <a16:creationId xmlns:a16="http://schemas.microsoft.com/office/drawing/2014/main" id="{0469D185-72BD-470C-8639-AFDB7071951F}"/>
              </a:ext>
            </a:extLst>
          </p:cNvPr>
          <p:cNvSpPr/>
          <p:nvPr/>
        </p:nvSpPr>
        <p:spPr>
          <a:xfrm>
            <a:off x="2288311" y="2375862"/>
            <a:ext cx="941532" cy="758406"/>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i="1" dirty="0">
                <a:solidFill>
                  <a:schemeClr val="tx1"/>
                </a:solidFill>
              </a:rPr>
              <a:t>Source Code Repository</a:t>
            </a:r>
          </a:p>
        </p:txBody>
      </p:sp>
      <p:sp>
        <p:nvSpPr>
          <p:cNvPr id="49" name="Rectangle: Rounded Corners 48">
            <a:extLst>
              <a:ext uri="{FF2B5EF4-FFF2-40B4-BE49-F238E27FC236}">
                <a16:creationId xmlns:a16="http://schemas.microsoft.com/office/drawing/2014/main" id="{5A0DFFE6-1D9A-472E-AEF4-16BCDF528429}"/>
              </a:ext>
            </a:extLst>
          </p:cNvPr>
          <p:cNvSpPr/>
          <p:nvPr/>
        </p:nvSpPr>
        <p:spPr>
          <a:xfrm>
            <a:off x="228577" y="2258324"/>
            <a:ext cx="1100300" cy="993482"/>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i="1" dirty="0">
                <a:solidFill>
                  <a:schemeClr val="tx1"/>
                </a:solidFill>
              </a:rPr>
              <a:t>Project Issue Tracking Tool</a:t>
            </a:r>
          </a:p>
        </p:txBody>
      </p:sp>
    </p:spTree>
    <p:extLst>
      <p:ext uri="{BB962C8B-B14F-4D97-AF65-F5344CB8AC3E}">
        <p14:creationId xmlns:p14="http://schemas.microsoft.com/office/powerpoint/2010/main" val="3662080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0A07D5-0351-4751-8A69-4A1EFA983FA6}"/>
              </a:ext>
            </a:extLst>
          </p:cNvPr>
          <p:cNvSpPr>
            <a:spLocks noGrp="1"/>
          </p:cNvSpPr>
          <p:nvPr>
            <p:ph type="title"/>
          </p:nvPr>
        </p:nvSpPr>
        <p:spPr>
          <a:xfrm>
            <a:off x="457200" y="365125"/>
            <a:ext cx="11277600" cy="1325563"/>
          </a:xfrm>
        </p:spPr>
        <p:txBody>
          <a:bodyPr>
            <a:normAutofit/>
          </a:bodyPr>
          <a:lstStyle/>
          <a:p>
            <a:r>
              <a:rPr lang="en-US" dirty="0"/>
              <a:t>Data Viewing Tools for Security Validation Data (1/2)</a:t>
            </a:r>
          </a:p>
        </p:txBody>
      </p:sp>
      <p:sp>
        <p:nvSpPr>
          <p:cNvPr id="6" name="Content Placeholder 5">
            <a:extLst>
              <a:ext uri="{FF2B5EF4-FFF2-40B4-BE49-F238E27FC236}">
                <a16:creationId xmlns:a16="http://schemas.microsoft.com/office/drawing/2014/main" id="{128625B5-6897-484A-BD4C-48B66DD9EDA6}"/>
              </a:ext>
            </a:extLst>
          </p:cNvPr>
          <p:cNvSpPr>
            <a:spLocks noGrp="1"/>
          </p:cNvSpPr>
          <p:nvPr>
            <p:ph idx="1"/>
          </p:nvPr>
        </p:nvSpPr>
        <p:spPr>
          <a:xfrm>
            <a:off x="561975" y="1504952"/>
            <a:ext cx="11068050" cy="4892674"/>
          </a:xfrm>
        </p:spPr>
        <p:txBody>
          <a:bodyPr>
            <a:normAutofit fontScale="92500" lnSpcReduction="20000"/>
          </a:bodyPr>
          <a:lstStyle/>
          <a:p>
            <a:pPr>
              <a:lnSpc>
                <a:spcPct val="110000"/>
              </a:lnSpc>
            </a:pPr>
            <a:r>
              <a:rPr lang="en-US" b="0" dirty="0"/>
              <a:t>In addition to ensuring the pipeline generates timely security data, we also require the data to be prepared in specific, consistent ways, to meet several goals:</a:t>
            </a:r>
          </a:p>
          <a:p>
            <a:pPr lvl="1">
              <a:lnSpc>
                <a:spcPct val="110000"/>
              </a:lnSpc>
            </a:pPr>
            <a:r>
              <a:rPr lang="en-US" b="1" dirty="0"/>
              <a:t>Machine-readability</a:t>
            </a:r>
            <a:r>
              <a:rPr lang="en-US" dirty="0"/>
              <a:t> - to ensure that the data can be moved and transformed as needed</a:t>
            </a:r>
          </a:p>
          <a:p>
            <a:pPr lvl="1">
              <a:lnSpc>
                <a:spcPct val="110000"/>
              </a:lnSpc>
            </a:pPr>
            <a:r>
              <a:rPr lang="en-US" b="1" dirty="0"/>
              <a:t>Security control context</a:t>
            </a:r>
            <a:r>
              <a:rPr lang="en-US" dirty="0"/>
              <a:t> - security defects tagged to NIST SP 800-53 controls, to provide a common point of reference for the security context of any defect</a:t>
            </a:r>
          </a:p>
          <a:p>
            <a:pPr lvl="1">
              <a:lnSpc>
                <a:spcPct val="110000"/>
              </a:lnSpc>
            </a:pPr>
            <a:r>
              <a:rPr lang="en-US" b="1" dirty="0"/>
              <a:t>Transparency</a:t>
            </a:r>
            <a:r>
              <a:rPr lang="en-US" dirty="0"/>
              <a:t> – shows not only the test code, but the reasoning behind it, all details of the security defects from the original testing profile or tool, and the explanation of how to fix the defect</a:t>
            </a:r>
          </a:p>
          <a:p>
            <a:pPr lvl="1">
              <a:lnSpc>
                <a:spcPct val="110000"/>
              </a:lnSpc>
            </a:pPr>
            <a:r>
              <a:rPr lang="en-US" b="1" dirty="0"/>
              <a:t>Flexibility</a:t>
            </a:r>
            <a:r>
              <a:rPr lang="en-US" dirty="0"/>
              <a:t> – allows viewing at the developer’s desktop from the command-line, or using a GUI to view on the developer’s laptop, DevOps team server or data center server</a:t>
            </a:r>
          </a:p>
          <a:p>
            <a:pPr lvl="1">
              <a:lnSpc>
                <a:spcPct val="110000"/>
              </a:lnSpc>
            </a:pPr>
            <a:r>
              <a:rPr lang="en-US" b="1" dirty="0"/>
              <a:t>Consistency</a:t>
            </a:r>
            <a:r>
              <a:rPr lang="en-US" dirty="0"/>
              <a:t> – allows for a familiar view for a wide audience: developers, ISSOs and Business Owners</a:t>
            </a:r>
          </a:p>
        </p:txBody>
      </p:sp>
    </p:spTree>
    <p:extLst>
      <p:ext uri="{BB962C8B-B14F-4D97-AF65-F5344CB8AC3E}">
        <p14:creationId xmlns:p14="http://schemas.microsoft.com/office/powerpoint/2010/main" val="1086003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0A07D5-0351-4751-8A69-4A1EFA983FA6}"/>
              </a:ext>
            </a:extLst>
          </p:cNvPr>
          <p:cNvSpPr>
            <a:spLocks noGrp="1"/>
          </p:cNvSpPr>
          <p:nvPr>
            <p:ph type="title"/>
          </p:nvPr>
        </p:nvSpPr>
        <p:spPr>
          <a:xfrm>
            <a:off x="457200" y="365125"/>
            <a:ext cx="11277600" cy="1325563"/>
          </a:xfrm>
        </p:spPr>
        <p:txBody>
          <a:bodyPr>
            <a:normAutofit/>
          </a:bodyPr>
          <a:lstStyle/>
          <a:p>
            <a:r>
              <a:rPr lang="en-US" dirty="0"/>
              <a:t>Data Viewing Tools for Security Validation Data (2/2)</a:t>
            </a:r>
          </a:p>
        </p:txBody>
      </p:sp>
      <p:sp>
        <p:nvSpPr>
          <p:cNvPr id="6" name="Content Placeholder 5">
            <a:extLst>
              <a:ext uri="{FF2B5EF4-FFF2-40B4-BE49-F238E27FC236}">
                <a16:creationId xmlns:a16="http://schemas.microsoft.com/office/drawing/2014/main" id="{128625B5-6897-484A-BD4C-48B66DD9EDA6}"/>
              </a:ext>
            </a:extLst>
          </p:cNvPr>
          <p:cNvSpPr>
            <a:spLocks noGrp="1"/>
          </p:cNvSpPr>
          <p:nvPr>
            <p:ph idx="1"/>
          </p:nvPr>
        </p:nvSpPr>
        <p:spPr>
          <a:xfrm>
            <a:off x="457200" y="1600201"/>
            <a:ext cx="11277600" cy="4892674"/>
          </a:xfrm>
        </p:spPr>
        <p:txBody>
          <a:bodyPr>
            <a:normAutofit fontScale="92500"/>
          </a:bodyPr>
          <a:lstStyle/>
          <a:p>
            <a:pPr>
              <a:lnSpc>
                <a:spcPct val="100000"/>
              </a:lnSpc>
            </a:pPr>
            <a:r>
              <a:rPr lang="en-US" b="0" dirty="0"/>
              <a:t>Machine-readability is important to allow security data to be transported to, easily read by, and presented on a customer’s preferred dashboard. </a:t>
            </a:r>
          </a:p>
          <a:p>
            <a:pPr>
              <a:lnSpc>
                <a:spcPct val="100000"/>
              </a:lnSpc>
            </a:pPr>
            <a:r>
              <a:rPr lang="en-US" b="0" dirty="0"/>
              <a:t>In addition to adopting a tool such as </a:t>
            </a:r>
            <a:r>
              <a:rPr lang="en-US" b="0" dirty="0" err="1"/>
              <a:t>InSpec</a:t>
            </a:r>
            <a:r>
              <a:rPr lang="en-US" b="0" dirty="0"/>
              <a:t> and developing mapping tools discussed earlier, DevOps teams should standardize on a tool such as the open-source Heimdall  to view and analyze the machine-readable data produced by </a:t>
            </a:r>
            <a:r>
              <a:rPr lang="en-US" b="0" dirty="0" err="1"/>
              <a:t>InSpec</a:t>
            </a:r>
            <a:r>
              <a:rPr lang="en-US" b="0" dirty="0"/>
              <a:t> and mapping tools, and use security information and event management (SIEM) tools to move this data for team and enterprise (e.g., data center) viewing.</a:t>
            </a:r>
          </a:p>
          <a:p>
            <a:pPr>
              <a:lnSpc>
                <a:spcPct val="100000"/>
              </a:lnSpc>
            </a:pPr>
            <a:r>
              <a:rPr lang="en-US" b="0" dirty="0"/>
              <a:t>This helps the pipeline automatically generate all security data in a standard “Heimdall Data Format” for machine-readability, assigning severity levels to each security test result (high, medium, low) and mapping all security test results to NIST SP 800-53 security controls. </a:t>
            </a:r>
          </a:p>
          <a:p>
            <a:pPr>
              <a:lnSpc>
                <a:spcPct val="100000"/>
              </a:lnSpc>
            </a:pPr>
            <a:r>
              <a:rPr lang="en-US" b="0" dirty="0"/>
              <a:t>The output is standardized in a json format including a</a:t>
            </a:r>
            <a:r>
              <a:rPr lang="en-US" b="0" i="1" dirty="0"/>
              <a:t> </a:t>
            </a:r>
            <a:r>
              <a:rPr lang="en-US" b="0" dirty="0"/>
              <a:t>title, description, check text, fix text, relevant NIST SP 800-53 tag and impact level for each security defect.</a:t>
            </a:r>
          </a:p>
        </p:txBody>
      </p:sp>
    </p:spTree>
    <p:extLst>
      <p:ext uri="{BB962C8B-B14F-4D97-AF65-F5344CB8AC3E}">
        <p14:creationId xmlns:p14="http://schemas.microsoft.com/office/powerpoint/2010/main" val="3062128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3913DC-E395-4359-BD85-D6A58E91BF85}"/>
              </a:ext>
            </a:extLst>
          </p:cNvPr>
          <p:cNvSpPr>
            <a:spLocks noGrp="1"/>
          </p:cNvSpPr>
          <p:nvPr>
            <p:ph type="title"/>
          </p:nvPr>
        </p:nvSpPr>
        <p:spPr>
          <a:xfrm>
            <a:off x="616448" y="73927"/>
            <a:ext cx="11236721" cy="750253"/>
          </a:xfrm>
        </p:spPr>
        <p:txBody>
          <a:bodyPr>
            <a:normAutofit/>
          </a:bodyPr>
          <a:lstStyle/>
          <a:p>
            <a:r>
              <a:rPr lang="en-US" dirty="0"/>
              <a:t>Mapping/Conversion Tools for Security Validation Data</a:t>
            </a:r>
          </a:p>
        </p:txBody>
      </p:sp>
      <p:pic>
        <p:nvPicPr>
          <p:cNvPr id="7" name="Picture 6">
            <a:extLst>
              <a:ext uri="{FF2B5EF4-FFF2-40B4-BE49-F238E27FC236}">
                <a16:creationId xmlns:a16="http://schemas.microsoft.com/office/drawing/2014/main" id="{C67FF10F-9531-4BCD-9C48-38A4F72C603B}"/>
              </a:ext>
            </a:extLst>
          </p:cNvPr>
          <p:cNvPicPr>
            <a:picLocks noChangeAspect="1"/>
          </p:cNvPicPr>
          <p:nvPr/>
        </p:nvPicPr>
        <p:blipFill rotWithShape="1">
          <a:blip r:embed="rId2"/>
          <a:srcRect l="10799" t="5586" r="1800"/>
          <a:stretch/>
        </p:blipFill>
        <p:spPr>
          <a:xfrm>
            <a:off x="126387" y="740297"/>
            <a:ext cx="7453006" cy="3701176"/>
          </a:xfrm>
          <a:prstGeom prst="rect">
            <a:avLst/>
          </a:prstGeom>
          <a:ln>
            <a:solidFill>
              <a:schemeClr val="tx2"/>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A66F0BD6-C60F-48F4-99CB-76EEDD878BF0}"/>
              </a:ext>
            </a:extLst>
          </p:cNvPr>
          <p:cNvSpPr/>
          <p:nvPr/>
        </p:nvSpPr>
        <p:spPr>
          <a:xfrm>
            <a:off x="583586" y="5161948"/>
            <a:ext cx="4761753" cy="369332"/>
          </a:xfrm>
          <a:prstGeom prst="rect">
            <a:avLst/>
          </a:prstGeom>
        </p:spPr>
        <p:txBody>
          <a:bodyPr wrap="none">
            <a:spAutoFit/>
          </a:bodyPr>
          <a:lstStyle/>
          <a:p>
            <a:r>
              <a:rPr lang="en-US" dirty="0"/>
              <a:t>See: </a:t>
            </a:r>
            <a:r>
              <a:rPr lang="en-US" dirty="0">
                <a:hlinkClick r:id="rId3"/>
              </a:rPr>
              <a:t>https://GitHub.com/MITRE/heimdall_tools</a:t>
            </a:r>
            <a:r>
              <a:rPr lang="en-US" dirty="0"/>
              <a:t>  </a:t>
            </a:r>
          </a:p>
        </p:txBody>
      </p:sp>
      <p:pic>
        <p:nvPicPr>
          <p:cNvPr id="9" name="Picture 8">
            <a:extLst>
              <a:ext uri="{FF2B5EF4-FFF2-40B4-BE49-F238E27FC236}">
                <a16:creationId xmlns:a16="http://schemas.microsoft.com/office/drawing/2014/main" id="{7C4B2578-3B85-48C8-A306-8298249E9544}"/>
              </a:ext>
            </a:extLst>
          </p:cNvPr>
          <p:cNvPicPr>
            <a:picLocks noChangeAspect="1"/>
          </p:cNvPicPr>
          <p:nvPr/>
        </p:nvPicPr>
        <p:blipFill>
          <a:blip r:embed="rId4"/>
          <a:stretch>
            <a:fillRect/>
          </a:stretch>
        </p:blipFill>
        <p:spPr>
          <a:xfrm>
            <a:off x="5802404" y="1202096"/>
            <a:ext cx="6101885" cy="5565318"/>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9049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Connector: Elbow 87">
            <a:extLst>
              <a:ext uri="{FF2B5EF4-FFF2-40B4-BE49-F238E27FC236}">
                <a16:creationId xmlns:a16="http://schemas.microsoft.com/office/drawing/2014/main" id="{7013CB20-88FA-4D12-BB70-47ADD08D0E3E}"/>
              </a:ext>
            </a:extLst>
          </p:cNvPr>
          <p:cNvCxnSpPr>
            <a:cxnSpLocks/>
            <a:stCxn id="73" idx="2"/>
            <a:endCxn id="59" idx="3"/>
          </p:cNvCxnSpPr>
          <p:nvPr/>
        </p:nvCxnSpPr>
        <p:spPr>
          <a:xfrm rot="5400000">
            <a:off x="6736274" y="4636214"/>
            <a:ext cx="2371615" cy="72240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5" name="Arrow: Right 114">
            <a:extLst>
              <a:ext uri="{FF2B5EF4-FFF2-40B4-BE49-F238E27FC236}">
                <a16:creationId xmlns:a16="http://schemas.microsoft.com/office/drawing/2014/main" id="{F1042BFB-563B-48BA-9F38-14394DAACBF3}"/>
              </a:ext>
            </a:extLst>
          </p:cNvPr>
          <p:cNvSpPr/>
          <p:nvPr/>
        </p:nvSpPr>
        <p:spPr>
          <a:xfrm rot="16200000" flipH="1">
            <a:off x="2230681" y="4499409"/>
            <a:ext cx="740624"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Arrow: Right 70">
            <a:extLst>
              <a:ext uri="{FF2B5EF4-FFF2-40B4-BE49-F238E27FC236}">
                <a16:creationId xmlns:a16="http://schemas.microsoft.com/office/drawing/2014/main" id="{2486BC16-570C-4766-BCF6-6AD6795F6D6E}"/>
              </a:ext>
            </a:extLst>
          </p:cNvPr>
          <p:cNvSpPr/>
          <p:nvPr/>
        </p:nvSpPr>
        <p:spPr>
          <a:xfrm rot="16200000" flipH="1">
            <a:off x="1524830" y="3796122"/>
            <a:ext cx="512944"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Arrow: Right 50">
            <a:extLst>
              <a:ext uri="{FF2B5EF4-FFF2-40B4-BE49-F238E27FC236}">
                <a16:creationId xmlns:a16="http://schemas.microsoft.com/office/drawing/2014/main" id="{59EA3F16-E75E-4DD5-994D-A28BC71D2855}"/>
              </a:ext>
            </a:extLst>
          </p:cNvPr>
          <p:cNvSpPr/>
          <p:nvPr/>
        </p:nvSpPr>
        <p:spPr>
          <a:xfrm rot="16200000" flipH="1">
            <a:off x="349892" y="2887414"/>
            <a:ext cx="1075398"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Arrow: Right 51">
            <a:extLst>
              <a:ext uri="{FF2B5EF4-FFF2-40B4-BE49-F238E27FC236}">
                <a16:creationId xmlns:a16="http://schemas.microsoft.com/office/drawing/2014/main" id="{12EF30DA-8AEF-40F9-B01C-19B7C51E88F3}"/>
              </a:ext>
            </a:extLst>
          </p:cNvPr>
          <p:cNvSpPr/>
          <p:nvPr/>
        </p:nvSpPr>
        <p:spPr>
          <a:xfrm rot="16200000" flipH="1">
            <a:off x="2127580" y="2946172"/>
            <a:ext cx="946823"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Arrow: Right 52">
            <a:extLst>
              <a:ext uri="{FF2B5EF4-FFF2-40B4-BE49-F238E27FC236}">
                <a16:creationId xmlns:a16="http://schemas.microsoft.com/office/drawing/2014/main" id="{1BD1CCF9-B76F-4A2F-9E26-8B40167AB2D6}"/>
              </a:ext>
            </a:extLst>
          </p:cNvPr>
          <p:cNvSpPr/>
          <p:nvPr/>
        </p:nvSpPr>
        <p:spPr>
          <a:xfrm rot="16200000" flipH="1">
            <a:off x="3419208" y="3262677"/>
            <a:ext cx="1579834"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Right 60">
            <a:extLst>
              <a:ext uri="{FF2B5EF4-FFF2-40B4-BE49-F238E27FC236}">
                <a16:creationId xmlns:a16="http://schemas.microsoft.com/office/drawing/2014/main" id="{94B3030B-DBCB-41E7-8252-8C4B688507EA}"/>
              </a:ext>
            </a:extLst>
          </p:cNvPr>
          <p:cNvSpPr/>
          <p:nvPr/>
        </p:nvSpPr>
        <p:spPr>
          <a:xfrm rot="16200000" flipH="1">
            <a:off x="349656" y="1438633"/>
            <a:ext cx="1075398"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2ACA64D-3D55-4DD5-A721-4C583D6B6747}"/>
              </a:ext>
            </a:extLst>
          </p:cNvPr>
          <p:cNvSpPr/>
          <p:nvPr/>
        </p:nvSpPr>
        <p:spPr>
          <a:xfrm>
            <a:off x="1476689" y="714802"/>
            <a:ext cx="3633962" cy="1355757"/>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b"/>
          <a:lstStyle/>
          <a:p>
            <a:endParaRPr lang="en-US" sz="1200" b="1" i="1" dirty="0">
              <a:solidFill>
                <a:schemeClr val="tx1"/>
              </a:solidFill>
            </a:endParaRPr>
          </a:p>
        </p:txBody>
      </p:sp>
      <p:sp>
        <p:nvSpPr>
          <p:cNvPr id="2" name="Title 1">
            <a:extLst>
              <a:ext uri="{FF2B5EF4-FFF2-40B4-BE49-F238E27FC236}">
                <a16:creationId xmlns:a16="http://schemas.microsoft.com/office/drawing/2014/main" id="{C93874CD-F81C-4816-ACEC-F3E00F01DCC5}"/>
              </a:ext>
            </a:extLst>
          </p:cNvPr>
          <p:cNvSpPr>
            <a:spLocks noGrp="1"/>
          </p:cNvSpPr>
          <p:nvPr>
            <p:ph type="title"/>
          </p:nvPr>
        </p:nvSpPr>
        <p:spPr>
          <a:xfrm>
            <a:off x="598212" y="116482"/>
            <a:ext cx="11452989" cy="552091"/>
          </a:xfrm>
        </p:spPr>
        <p:txBody>
          <a:bodyPr vert="horz" lIns="91440" tIns="45720" rIns="91440" bIns="45720" rtlCol="0" anchor="ctr">
            <a:noAutofit/>
          </a:bodyPr>
          <a:lstStyle/>
          <a:p>
            <a:r>
              <a:rPr lang="en-US" sz="3600" b="1" dirty="0">
                <a:latin typeface="+mn-lt"/>
                <a:cs typeface="Aharoni" panose="02010803020104030203" pitchFamily="2" charset="-79"/>
              </a:rPr>
              <a:t>Example Data Viewing Tools – using Heimdall + SIEM Tools</a:t>
            </a:r>
          </a:p>
        </p:txBody>
      </p:sp>
      <p:sp>
        <p:nvSpPr>
          <p:cNvPr id="40" name="Arrow: Right 39">
            <a:extLst>
              <a:ext uri="{FF2B5EF4-FFF2-40B4-BE49-F238E27FC236}">
                <a16:creationId xmlns:a16="http://schemas.microsoft.com/office/drawing/2014/main" id="{F54B085A-7DD2-4106-AA9B-9A1E0066305A}"/>
              </a:ext>
            </a:extLst>
          </p:cNvPr>
          <p:cNvSpPr/>
          <p:nvPr/>
        </p:nvSpPr>
        <p:spPr>
          <a:xfrm>
            <a:off x="1282647" y="947240"/>
            <a:ext cx="997310"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42" name="Arrow: Right 41">
            <a:extLst>
              <a:ext uri="{FF2B5EF4-FFF2-40B4-BE49-F238E27FC236}">
                <a16:creationId xmlns:a16="http://schemas.microsoft.com/office/drawing/2014/main" id="{B9B7B43D-74FA-45D6-A1B6-B8D37B219140}"/>
              </a:ext>
            </a:extLst>
          </p:cNvPr>
          <p:cNvSpPr/>
          <p:nvPr/>
        </p:nvSpPr>
        <p:spPr>
          <a:xfrm>
            <a:off x="4325388" y="2391738"/>
            <a:ext cx="1431571" cy="436875"/>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Validate</a:t>
            </a:r>
          </a:p>
        </p:txBody>
      </p:sp>
      <p:sp>
        <p:nvSpPr>
          <p:cNvPr id="66" name="Arrow: Right 65">
            <a:extLst>
              <a:ext uri="{FF2B5EF4-FFF2-40B4-BE49-F238E27FC236}">
                <a16:creationId xmlns:a16="http://schemas.microsoft.com/office/drawing/2014/main" id="{E199EC93-940E-407E-9958-910B6BF07A8F}"/>
              </a:ext>
            </a:extLst>
          </p:cNvPr>
          <p:cNvSpPr/>
          <p:nvPr/>
        </p:nvSpPr>
        <p:spPr>
          <a:xfrm rot="16200000" flipH="1">
            <a:off x="2127344" y="1497391"/>
            <a:ext cx="946823"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7" name="Group 146">
            <a:extLst>
              <a:ext uri="{FF2B5EF4-FFF2-40B4-BE49-F238E27FC236}">
                <a16:creationId xmlns:a16="http://schemas.microsoft.com/office/drawing/2014/main" id="{EF03BC00-77FF-4280-BFFE-CA930F4CE17C}"/>
              </a:ext>
            </a:extLst>
          </p:cNvPr>
          <p:cNvGrpSpPr/>
          <p:nvPr/>
        </p:nvGrpSpPr>
        <p:grpSpPr>
          <a:xfrm>
            <a:off x="11140161" y="2369083"/>
            <a:ext cx="1097280" cy="810382"/>
            <a:chOff x="10916641" y="2369083"/>
            <a:chExt cx="1097280" cy="810382"/>
          </a:xfrm>
        </p:grpSpPr>
        <p:sp>
          <p:nvSpPr>
            <p:cNvPr id="86" name="Rectangle 85">
              <a:extLst>
                <a:ext uri="{FF2B5EF4-FFF2-40B4-BE49-F238E27FC236}">
                  <a16:creationId xmlns:a16="http://schemas.microsoft.com/office/drawing/2014/main" id="{F2945C41-E047-4E96-BBB4-54B16F5D2A6E}"/>
                </a:ext>
              </a:extLst>
            </p:cNvPr>
            <p:cNvSpPr/>
            <p:nvPr/>
          </p:nvSpPr>
          <p:spPr>
            <a:xfrm>
              <a:off x="10916641" y="2369083"/>
              <a:ext cx="1097280" cy="308899"/>
            </a:xfrm>
            <a:prstGeom prst="rect">
              <a:avLst/>
            </a:prstGeom>
          </p:spPr>
          <p:txBody>
            <a:bodyPr vert="horz" lIns="91440" tIns="45720" rIns="91440" bIns="45720" rtlCol="0">
              <a:normAutofit fontScale="92500" lnSpcReduction="10000"/>
            </a:bodyPr>
            <a:lstStyle/>
            <a:p>
              <a:pPr algn="ctr">
                <a:spcBef>
                  <a:spcPct val="20000"/>
                </a:spcBef>
              </a:pPr>
              <a:r>
                <a:rPr lang="en-US" sz="1600" b="1" dirty="0">
                  <a:solidFill>
                    <a:srgbClr val="0066CC"/>
                  </a:solidFill>
                  <a:latin typeface="Calibri" panose="020F0502020204030204" pitchFamily="34" charset="0"/>
                </a:rPr>
                <a:t>Developer</a:t>
              </a:r>
            </a:p>
          </p:txBody>
        </p:sp>
        <p:pic>
          <p:nvPicPr>
            <p:cNvPr id="87" name="Graphic 86" descr="User">
              <a:extLst>
                <a:ext uri="{FF2B5EF4-FFF2-40B4-BE49-F238E27FC236}">
                  <a16:creationId xmlns:a16="http://schemas.microsoft.com/office/drawing/2014/main" id="{4D37DCBD-1A5D-4D17-8BBA-E0292B58DF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1589" y="2537125"/>
              <a:ext cx="586898" cy="642340"/>
            </a:xfrm>
            <a:prstGeom prst="rect">
              <a:avLst/>
            </a:prstGeom>
          </p:spPr>
        </p:pic>
      </p:grpSp>
      <p:sp>
        <p:nvSpPr>
          <p:cNvPr id="91" name="Rectangle 90">
            <a:extLst>
              <a:ext uri="{FF2B5EF4-FFF2-40B4-BE49-F238E27FC236}">
                <a16:creationId xmlns:a16="http://schemas.microsoft.com/office/drawing/2014/main" id="{AB618838-546D-4A43-B9F0-15C7C53DEF43}"/>
              </a:ext>
            </a:extLst>
          </p:cNvPr>
          <p:cNvSpPr/>
          <p:nvPr/>
        </p:nvSpPr>
        <p:spPr>
          <a:xfrm>
            <a:off x="247298" y="4347166"/>
            <a:ext cx="4700353" cy="307777"/>
          </a:xfrm>
          <a:prstGeom prst="rect">
            <a:avLst/>
          </a:prstGeom>
          <a:solidFill>
            <a:srgbClr val="FFE6B3"/>
          </a:solidFill>
          <a:effectLst>
            <a:outerShdw blurRad="50800" dist="38100" dir="2700000" algn="tl" rotWithShape="0">
              <a:prstClr val="black">
                <a:alpha val="40000"/>
              </a:prstClr>
            </a:outerShdw>
          </a:effectLst>
        </p:spPr>
        <p:txBody>
          <a:bodyPr wrap="square" anchor="ctr">
            <a:spAutoFit/>
          </a:bodyPr>
          <a:lstStyle/>
          <a:p>
            <a:pPr algn="ctr"/>
            <a:r>
              <a:rPr lang="en-US" sz="1400" b="1" dirty="0">
                <a:solidFill>
                  <a:srgbClr val="0066CC"/>
                </a:solidFill>
                <a:latin typeface="Calibri" panose="020F0502020204030204" pitchFamily="34" charset="0"/>
              </a:rPr>
              <a:t>Security Data Mapped to NIST SP 800-53 Security Controls</a:t>
            </a:r>
          </a:p>
        </p:txBody>
      </p:sp>
      <p:sp>
        <p:nvSpPr>
          <p:cNvPr id="64" name="Rectangle: Rounded Corners 63">
            <a:extLst>
              <a:ext uri="{FF2B5EF4-FFF2-40B4-BE49-F238E27FC236}">
                <a16:creationId xmlns:a16="http://schemas.microsoft.com/office/drawing/2014/main" id="{61E64825-FAE4-41EF-ACE8-8076DC4B010D}"/>
              </a:ext>
            </a:extLst>
          </p:cNvPr>
          <p:cNvSpPr/>
          <p:nvPr/>
        </p:nvSpPr>
        <p:spPr>
          <a:xfrm>
            <a:off x="1862629" y="2258042"/>
            <a:ext cx="1469693" cy="974627"/>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1400" b="1" i="1" dirty="0">
                <a:solidFill>
                  <a:schemeClr val="tx1"/>
                </a:solidFill>
              </a:rPr>
              <a:t>Dynamic Analysis Security Tools</a:t>
            </a:r>
          </a:p>
          <a:p>
            <a:pPr algn="ctr"/>
            <a:r>
              <a:rPr lang="en-US" sz="1400" b="1" i="1" dirty="0">
                <a:solidFill>
                  <a:schemeClr val="tx1"/>
                </a:solidFill>
              </a:rPr>
              <a:t>e.g., OWASP ZAP</a:t>
            </a:r>
          </a:p>
        </p:txBody>
      </p:sp>
      <p:sp>
        <p:nvSpPr>
          <p:cNvPr id="57" name="Rectangle: Rounded Corners 56">
            <a:extLst>
              <a:ext uri="{FF2B5EF4-FFF2-40B4-BE49-F238E27FC236}">
                <a16:creationId xmlns:a16="http://schemas.microsoft.com/office/drawing/2014/main" id="{6D90CBAE-3236-47B8-AE02-7CF38B519B39}"/>
              </a:ext>
            </a:extLst>
          </p:cNvPr>
          <p:cNvSpPr/>
          <p:nvPr/>
        </p:nvSpPr>
        <p:spPr>
          <a:xfrm>
            <a:off x="221932" y="2258042"/>
            <a:ext cx="1469693" cy="974627"/>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1400" b="1" i="1" dirty="0">
                <a:solidFill>
                  <a:schemeClr val="tx1"/>
                </a:solidFill>
              </a:rPr>
              <a:t>Static Analysis Security Tools</a:t>
            </a:r>
          </a:p>
          <a:p>
            <a:pPr algn="ctr"/>
            <a:r>
              <a:rPr lang="en-US" sz="1400" b="1" i="1" dirty="0">
                <a:solidFill>
                  <a:schemeClr val="tx1"/>
                </a:solidFill>
              </a:rPr>
              <a:t>e.g., SonarQube</a:t>
            </a:r>
          </a:p>
        </p:txBody>
      </p:sp>
      <p:sp>
        <p:nvSpPr>
          <p:cNvPr id="60" name="Arrow: Right 59">
            <a:extLst>
              <a:ext uri="{FF2B5EF4-FFF2-40B4-BE49-F238E27FC236}">
                <a16:creationId xmlns:a16="http://schemas.microsoft.com/office/drawing/2014/main" id="{841D8A59-993A-4C18-9461-E18BABBA5CF9}"/>
              </a:ext>
            </a:extLst>
          </p:cNvPr>
          <p:cNvSpPr/>
          <p:nvPr/>
        </p:nvSpPr>
        <p:spPr>
          <a:xfrm>
            <a:off x="4196214" y="3527460"/>
            <a:ext cx="1431571" cy="436875"/>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Validate</a:t>
            </a:r>
          </a:p>
        </p:txBody>
      </p:sp>
      <p:sp>
        <p:nvSpPr>
          <p:cNvPr id="48" name="Arrow: Right 47">
            <a:extLst>
              <a:ext uri="{FF2B5EF4-FFF2-40B4-BE49-F238E27FC236}">
                <a16:creationId xmlns:a16="http://schemas.microsoft.com/office/drawing/2014/main" id="{BB2CB96A-6462-474F-A658-03334B0E9D13}"/>
              </a:ext>
            </a:extLst>
          </p:cNvPr>
          <p:cNvSpPr/>
          <p:nvPr/>
        </p:nvSpPr>
        <p:spPr>
          <a:xfrm rot="16200000" flipH="1">
            <a:off x="3853387" y="1273188"/>
            <a:ext cx="685654"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7E5AD53-BD75-4BD0-B105-DC13F32DF4A5}"/>
              </a:ext>
            </a:extLst>
          </p:cNvPr>
          <p:cNvSpPr/>
          <p:nvPr/>
        </p:nvSpPr>
        <p:spPr>
          <a:xfrm>
            <a:off x="2303470" y="864368"/>
            <a:ext cx="2534576" cy="685653"/>
          </a:xfrm>
          <a:prstGeom prst="rect">
            <a:avLst/>
          </a:prstGeom>
          <a:solidFill>
            <a:schemeClr val="bg1"/>
          </a:solidFill>
          <a:ln w="31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tx1"/>
                </a:solidFill>
              </a:rPr>
              <a:t>Orchestration Server used to Create, Configure, and Validate</a:t>
            </a:r>
          </a:p>
        </p:txBody>
      </p:sp>
      <p:pic>
        <p:nvPicPr>
          <p:cNvPr id="46" name="Picture 45">
            <a:extLst>
              <a:ext uri="{FF2B5EF4-FFF2-40B4-BE49-F238E27FC236}">
                <a16:creationId xmlns:a16="http://schemas.microsoft.com/office/drawing/2014/main" id="{27AD80BB-DAC3-4332-AC1C-7B6E738179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1005" y="1885575"/>
            <a:ext cx="1470417" cy="1005238"/>
          </a:xfrm>
          <a:prstGeom prst="rect">
            <a:avLst/>
          </a:prstGeom>
          <a:effectLst>
            <a:outerShdw blurRad="50800" dist="38100" dir="2700000" algn="tl" rotWithShape="0">
              <a:prstClr val="black">
                <a:alpha val="40000"/>
              </a:prstClr>
            </a:outerShdw>
          </a:effectLst>
        </p:spPr>
      </p:pic>
      <p:cxnSp>
        <p:nvCxnSpPr>
          <p:cNvPr id="10" name="Connector: Elbow 9">
            <a:extLst>
              <a:ext uri="{FF2B5EF4-FFF2-40B4-BE49-F238E27FC236}">
                <a16:creationId xmlns:a16="http://schemas.microsoft.com/office/drawing/2014/main" id="{DDA6A519-D412-439D-B9CC-B7C82AD63281}"/>
              </a:ext>
            </a:extLst>
          </p:cNvPr>
          <p:cNvCxnSpPr>
            <a:cxnSpLocks/>
            <a:endCxn id="46" idx="3"/>
          </p:cNvCxnSpPr>
          <p:nvPr/>
        </p:nvCxnSpPr>
        <p:spPr>
          <a:xfrm rot="5400000">
            <a:off x="5858296" y="1288794"/>
            <a:ext cx="172527" cy="2026273"/>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A0A06EF-A2E7-4368-BE54-465A9EAD4595}"/>
              </a:ext>
            </a:extLst>
          </p:cNvPr>
          <p:cNvSpPr/>
          <p:nvPr/>
        </p:nvSpPr>
        <p:spPr>
          <a:xfrm>
            <a:off x="672471" y="3684333"/>
            <a:ext cx="2217662" cy="307777"/>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square" anchor="ctr">
            <a:spAutoFit/>
          </a:bodyPr>
          <a:lstStyle/>
          <a:p>
            <a:pPr algn="ctr"/>
            <a:r>
              <a:rPr lang="en-US" sz="1400" b="1" dirty="0"/>
              <a:t>Mapping Tools </a:t>
            </a:r>
          </a:p>
        </p:txBody>
      </p:sp>
      <p:cxnSp>
        <p:nvCxnSpPr>
          <p:cNvPr id="96" name="Connector: Elbow 95">
            <a:extLst>
              <a:ext uri="{FF2B5EF4-FFF2-40B4-BE49-F238E27FC236}">
                <a16:creationId xmlns:a16="http://schemas.microsoft.com/office/drawing/2014/main" id="{3F13422C-C876-4969-B11E-6E2DF70EF214}"/>
              </a:ext>
            </a:extLst>
          </p:cNvPr>
          <p:cNvCxnSpPr>
            <a:cxnSpLocks/>
            <a:stCxn id="78" idx="3"/>
            <a:endCxn id="68" idx="1"/>
          </p:cNvCxnSpPr>
          <p:nvPr/>
        </p:nvCxnSpPr>
        <p:spPr>
          <a:xfrm flipV="1">
            <a:off x="2941788" y="5181628"/>
            <a:ext cx="4859283" cy="402310"/>
          </a:xfrm>
          <a:prstGeom prst="bentConnector3">
            <a:avLst>
              <a:gd name="adj1" fmla="val 4808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9A08ECDB-AFBB-41A3-B5F7-0F49178E81B5}"/>
              </a:ext>
            </a:extLst>
          </p:cNvPr>
          <p:cNvCxnSpPr>
            <a:cxnSpLocks/>
          </p:cNvCxnSpPr>
          <p:nvPr/>
        </p:nvCxnSpPr>
        <p:spPr>
          <a:xfrm flipV="1">
            <a:off x="2979084" y="3354407"/>
            <a:ext cx="5046697" cy="2229531"/>
          </a:xfrm>
          <a:prstGeom prst="bentConnector3">
            <a:avLst>
              <a:gd name="adj1" fmla="val 45563"/>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3E2240C2-C891-49F2-A561-21541B9F52EE}"/>
              </a:ext>
            </a:extLst>
          </p:cNvPr>
          <p:cNvGrpSpPr/>
          <p:nvPr/>
        </p:nvGrpSpPr>
        <p:grpSpPr>
          <a:xfrm>
            <a:off x="11047846" y="4195705"/>
            <a:ext cx="1312806" cy="1128697"/>
            <a:chOff x="12687255" y="2070559"/>
            <a:chExt cx="1312806" cy="1128697"/>
          </a:xfrm>
        </p:grpSpPr>
        <p:pic>
          <p:nvPicPr>
            <p:cNvPr id="137" name="Graphic 136" descr="User">
              <a:extLst>
                <a:ext uri="{FF2B5EF4-FFF2-40B4-BE49-F238E27FC236}">
                  <a16:creationId xmlns:a16="http://schemas.microsoft.com/office/drawing/2014/main" id="{58E8C60E-D1C4-42D6-89FA-60C8A794E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22678" y="2556916"/>
              <a:ext cx="586898" cy="642340"/>
            </a:xfrm>
            <a:prstGeom prst="rect">
              <a:avLst/>
            </a:prstGeom>
          </p:spPr>
        </p:pic>
        <p:pic>
          <p:nvPicPr>
            <p:cNvPr id="136" name="Graphic 135" descr="User">
              <a:extLst>
                <a:ext uri="{FF2B5EF4-FFF2-40B4-BE49-F238E27FC236}">
                  <a16:creationId xmlns:a16="http://schemas.microsoft.com/office/drawing/2014/main" id="{85E23324-B38B-4E2E-A698-14B7D4F1C1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52153" y="2523991"/>
              <a:ext cx="586898" cy="642340"/>
            </a:xfrm>
            <a:prstGeom prst="rect">
              <a:avLst/>
            </a:prstGeom>
          </p:spPr>
        </p:pic>
        <p:sp>
          <p:nvSpPr>
            <p:cNvPr id="100" name="Rectangle 99">
              <a:extLst>
                <a:ext uri="{FF2B5EF4-FFF2-40B4-BE49-F238E27FC236}">
                  <a16:creationId xmlns:a16="http://schemas.microsoft.com/office/drawing/2014/main" id="{1941CA69-A6E3-47C3-9936-98579C493450}"/>
                </a:ext>
              </a:extLst>
            </p:cNvPr>
            <p:cNvSpPr/>
            <p:nvPr/>
          </p:nvSpPr>
          <p:spPr>
            <a:xfrm>
              <a:off x="12687255" y="2070559"/>
              <a:ext cx="1312806" cy="552091"/>
            </a:xfrm>
            <a:prstGeom prst="rect">
              <a:avLst/>
            </a:prstGeom>
          </p:spPr>
          <p:txBody>
            <a:bodyPr vert="horz" lIns="91440" tIns="45720" rIns="91440" bIns="45720" rtlCol="0">
              <a:normAutofit lnSpcReduction="10000"/>
            </a:bodyPr>
            <a:lstStyle/>
            <a:p>
              <a:pPr algn="ctr">
                <a:spcBef>
                  <a:spcPct val="20000"/>
                </a:spcBef>
              </a:pPr>
              <a:r>
                <a:rPr lang="en-US" sz="1600" b="1" dirty="0">
                  <a:solidFill>
                    <a:srgbClr val="0066CC"/>
                  </a:solidFill>
                  <a:latin typeface="Calibri" panose="020F0502020204030204" pitchFamily="34" charset="0"/>
                </a:rPr>
                <a:t>DevOps </a:t>
              </a:r>
              <a:br>
                <a:rPr lang="en-US" sz="1600" b="1" dirty="0">
                  <a:solidFill>
                    <a:srgbClr val="0066CC"/>
                  </a:solidFill>
                  <a:latin typeface="Calibri" panose="020F0502020204030204" pitchFamily="34" charset="0"/>
                </a:rPr>
              </a:br>
              <a:r>
                <a:rPr lang="en-US" sz="1600" b="1" dirty="0">
                  <a:solidFill>
                    <a:srgbClr val="0066CC"/>
                  </a:solidFill>
                  <a:latin typeface="Calibri" panose="020F0502020204030204" pitchFamily="34" charset="0"/>
                </a:rPr>
                <a:t>Team</a:t>
              </a:r>
            </a:p>
          </p:txBody>
        </p:sp>
        <p:pic>
          <p:nvPicPr>
            <p:cNvPr id="101" name="Graphic 100" descr="User">
              <a:extLst>
                <a:ext uri="{FF2B5EF4-FFF2-40B4-BE49-F238E27FC236}">
                  <a16:creationId xmlns:a16="http://schemas.microsoft.com/office/drawing/2014/main" id="{D8047139-5B93-42BB-8059-C68F827175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81629" y="2491182"/>
              <a:ext cx="586898" cy="642340"/>
            </a:xfrm>
            <a:prstGeom prst="rect">
              <a:avLst/>
            </a:prstGeom>
          </p:spPr>
        </p:pic>
      </p:grpSp>
      <p:grpSp>
        <p:nvGrpSpPr>
          <p:cNvPr id="148" name="Group 147">
            <a:extLst>
              <a:ext uri="{FF2B5EF4-FFF2-40B4-BE49-F238E27FC236}">
                <a16:creationId xmlns:a16="http://schemas.microsoft.com/office/drawing/2014/main" id="{52C1A3CF-B72C-4B76-812E-66FF9493C1A3}"/>
              </a:ext>
            </a:extLst>
          </p:cNvPr>
          <p:cNvGrpSpPr/>
          <p:nvPr/>
        </p:nvGrpSpPr>
        <p:grpSpPr>
          <a:xfrm>
            <a:off x="11028881" y="5491705"/>
            <a:ext cx="1312806" cy="1059682"/>
            <a:chOff x="12495946" y="-416682"/>
            <a:chExt cx="1312806" cy="1059682"/>
          </a:xfrm>
        </p:grpSpPr>
        <p:sp>
          <p:nvSpPr>
            <p:cNvPr id="102" name="Rectangle 101">
              <a:extLst>
                <a:ext uri="{FF2B5EF4-FFF2-40B4-BE49-F238E27FC236}">
                  <a16:creationId xmlns:a16="http://schemas.microsoft.com/office/drawing/2014/main" id="{D94F7E94-6282-44EC-B8CB-657BA08C8DEC}"/>
                </a:ext>
              </a:extLst>
            </p:cNvPr>
            <p:cNvSpPr/>
            <p:nvPr/>
          </p:nvSpPr>
          <p:spPr>
            <a:xfrm>
              <a:off x="12495946" y="-416682"/>
              <a:ext cx="1312806" cy="552091"/>
            </a:xfrm>
            <a:prstGeom prst="rect">
              <a:avLst/>
            </a:prstGeom>
          </p:spPr>
          <p:txBody>
            <a:bodyPr vert="horz" lIns="91440" tIns="45720" rIns="91440" bIns="45720" rtlCol="0">
              <a:normAutofit lnSpcReduction="10000"/>
            </a:bodyPr>
            <a:lstStyle/>
            <a:p>
              <a:pPr algn="ctr">
                <a:spcBef>
                  <a:spcPct val="20000"/>
                </a:spcBef>
              </a:pPr>
              <a:r>
                <a:rPr lang="en-US" sz="1600" b="1" dirty="0">
                  <a:solidFill>
                    <a:srgbClr val="0066CC"/>
                  </a:solidFill>
                  <a:latin typeface="Calibri" panose="020F0502020204030204" pitchFamily="34" charset="0"/>
                </a:rPr>
                <a:t>Business Owner</a:t>
              </a:r>
            </a:p>
          </p:txBody>
        </p:sp>
        <p:pic>
          <p:nvPicPr>
            <p:cNvPr id="103" name="Graphic 102" descr="User">
              <a:extLst>
                <a:ext uri="{FF2B5EF4-FFF2-40B4-BE49-F238E27FC236}">
                  <a16:creationId xmlns:a16="http://schemas.microsoft.com/office/drawing/2014/main" id="{FFBE36E4-271E-4EFD-BB1A-A67D8168C8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29229" y="660"/>
              <a:ext cx="586898" cy="642340"/>
            </a:xfrm>
            <a:prstGeom prst="rect">
              <a:avLst/>
            </a:prstGeom>
          </p:spPr>
        </p:pic>
      </p:grpSp>
      <p:grpSp>
        <p:nvGrpSpPr>
          <p:cNvPr id="116" name="Group 115">
            <a:extLst>
              <a:ext uri="{FF2B5EF4-FFF2-40B4-BE49-F238E27FC236}">
                <a16:creationId xmlns:a16="http://schemas.microsoft.com/office/drawing/2014/main" id="{ADD3B100-5FB8-4C6E-9AC9-CBAF95EA650D}"/>
              </a:ext>
            </a:extLst>
          </p:cNvPr>
          <p:cNvGrpSpPr/>
          <p:nvPr/>
        </p:nvGrpSpPr>
        <p:grpSpPr>
          <a:xfrm>
            <a:off x="11266675" y="3350346"/>
            <a:ext cx="794998" cy="796473"/>
            <a:chOff x="1116448" y="5667941"/>
            <a:chExt cx="794998" cy="796473"/>
          </a:xfrm>
        </p:grpSpPr>
        <p:sp>
          <p:nvSpPr>
            <p:cNvPr id="117" name="Rectangle 116">
              <a:extLst>
                <a:ext uri="{FF2B5EF4-FFF2-40B4-BE49-F238E27FC236}">
                  <a16:creationId xmlns:a16="http://schemas.microsoft.com/office/drawing/2014/main" id="{118E4C37-D474-4053-9102-ADA11422B349}"/>
                </a:ext>
              </a:extLst>
            </p:cNvPr>
            <p:cNvSpPr/>
            <p:nvPr/>
          </p:nvSpPr>
          <p:spPr>
            <a:xfrm>
              <a:off x="1116448" y="5667941"/>
              <a:ext cx="794998" cy="308899"/>
            </a:xfrm>
            <a:prstGeom prst="rect">
              <a:avLst/>
            </a:prstGeom>
          </p:spPr>
          <p:txBody>
            <a:bodyPr vert="horz" lIns="91440" tIns="45720" rIns="91440" bIns="45720" rtlCol="0">
              <a:normAutofit fontScale="92500" lnSpcReduction="10000"/>
            </a:bodyPr>
            <a:lstStyle/>
            <a:p>
              <a:pPr algn="ctr">
                <a:spcBef>
                  <a:spcPct val="20000"/>
                </a:spcBef>
              </a:pPr>
              <a:r>
                <a:rPr lang="en-US" sz="1600" b="1" dirty="0">
                  <a:solidFill>
                    <a:srgbClr val="0066CC"/>
                  </a:solidFill>
                  <a:latin typeface="Calibri" panose="020F0502020204030204" pitchFamily="34" charset="0"/>
                </a:rPr>
                <a:t>ISSO</a:t>
              </a:r>
            </a:p>
          </p:txBody>
        </p:sp>
        <p:pic>
          <p:nvPicPr>
            <p:cNvPr id="118" name="Graphic 117" descr="User">
              <a:extLst>
                <a:ext uri="{FF2B5EF4-FFF2-40B4-BE49-F238E27FC236}">
                  <a16:creationId xmlns:a16="http://schemas.microsoft.com/office/drawing/2014/main" id="{8481AB47-8339-421F-BD0E-24F7F32E99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211" y="5822074"/>
              <a:ext cx="586898" cy="642340"/>
            </a:xfrm>
            <a:prstGeom prst="rect">
              <a:avLst/>
            </a:prstGeom>
          </p:spPr>
        </p:pic>
      </p:grpSp>
      <p:sp>
        <p:nvSpPr>
          <p:cNvPr id="55" name="Rectangle 54">
            <a:extLst>
              <a:ext uri="{FF2B5EF4-FFF2-40B4-BE49-F238E27FC236}">
                <a16:creationId xmlns:a16="http://schemas.microsoft.com/office/drawing/2014/main" id="{3FD1C413-0A6B-45A4-A0D2-7CB7D8423FEB}"/>
              </a:ext>
            </a:extLst>
          </p:cNvPr>
          <p:cNvSpPr/>
          <p:nvPr/>
        </p:nvSpPr>
        <p:spPr>
          <a:xfrm>
            <a:off x="9784314" y="1677334"/>
            <a:ext cx="2027937"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square" anchor="ctr">
            <a:spAutoFit/>
          </a:bodyPr>
          <a:lstStyle/>
          <a:p>
            <a:r>
              <a:rPr lang="en-US" b="1" dirty="0"/>
              <a:t>Data Viewing Tools</a:t>
            </a:r>
          </a:p>
        </p:txBody>
      </p:sp>
      <p:pic>
        <p:nvPicPr>
          <p:cNvPr id="58" name="Picture 57">
            <a:extLst>
              <a:ext uri="{FF2B5EF4-FFF2-40B4-BE49-F238E27FC236}">
                <a16:creationId xmlns:a16="http://schemas.microsoft.com/office/drawing/2014/main" id="{8C5BC743-2B1B-4636-A866-3B599882C76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900"/>
                    </a14:imgEffect>
                    <a14:imgEffect>
                      <a14:saturation sat="400000"/>
                    </a14:imgEffect>
                  </a14:imgLayer>
                </a14:imgProps>
              </a:ext>
            </a:extLst>
          </a:blip>
          <a:stretch>
            <a:fillRect/>
          </a:stretch>
        </p:blipFill>
        <p:spPr>
          <a:xfrm>
            <a:off x="5870404" y="937622"/>
            <a:ext cx="2816396" cy="1280096"/>
          </a:xfrm>
          <a:prstGeom prst="rect">
            <a:avLst/>
          </a:prstGeom>
          <a:solidFill>
            <a:schemeClr val="accent1">
              <a:alpha val="15000"/>
            </a:schemeClr>
          </a:solidFill>
          <a:ln>
            <a:solidFill>
              <a:schemeClr val="tx2">
                <a:lumMod val="60000"/>
                <a:lumOff val="40000"/>
              </a:schemeClr>
            </a:solidFill>
          </a:ln>
          <a:effectLst>
            <a:outerShdw blurRad="50800" dist="38100" dir="2700000" algn="tl" rotWithShape="0">
              <a:prstClr val="black">
                <a:alpha val="40000"/>
              </a:prstClr>
            </a:outerShdw>
          </a:effectLst>
        </p:spPr>
      </p:pic>
      <p:sp>
        <p:nvSpPr>
          <p:cNvPr id="54" name="Rectangle 53">
            <a:extLst>
              <a:ext uri="{FF2B5EF4-FFF2-40B4-BE49-F238E27FC236}">
                <a16:creationId xmlns:a16="http://schemas.microsoft.com/office/drawing/2014/main" id="{5AEAD821-D515-4CD1-B34E-9A05B51B71DB}"/>
              </a:ext>
            </a:extLst>
          </p:cNvPr>
          <p:cNvSpPr/>
          <p:nvPr/>
        </p:nvSpPr>
        <p:spPr>
          <a:xfrm>
            <a:off x="6356882" y="770584"/>
            <a:ext cx="1759841" cy="182880"/>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none" anchor="ctr">
            <a:spAutoFit/>
          </a:bodyPr>
          <a:lstStyle/>
          <a:p>
            <a:r>
              <a:rPr lang="en-US" sz="1400" b="1" dirty="0"/>
              <a:t>InSpec Profile Library</a:t>
            </a:r>
          </a:p>
        </p:txBody>
      </p:sp>
      <p:cxnSp>
        <p:nvCxnSpPr>
          <p:cNvPr id="65" name="Connector: Elbow 64">
            <a:extLst>
              <a:ext uri="{FF2B5EF4-FFF2-40B4-BE49-F238E27FC236}">
                <a16:creationId xmlns:a16="http://schemas.microsoft.com/office/drawing/2014/main" id="{6A72914B-97E0-4ADF-98A8-F6630DA41209}"/>
              </a:ext>
            </a:extLst>
          </p:cNvPr>
          <p:cNvCxnSpPr>
            <a:cxnSpLocks/>
            <a:stCxn id="68" idx="2"/>
            <a:endCxn id="59" idx="3"/>
          </p:cNvCxnSpPr>
          <p:nvPr/>
        </p:nvCxnSpPr>
        <p:spPr>
          <a:xfrm rot="5400000">
            <a:off x="7598446" y="5601263"/>
            <a:ext cx="544394" cy="619524"/>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8C73CDD1-CA86-4917-A5A2-E504553730C8}"/>
              </a:ext>
            </a:extLst>
          </p:cNvPr>
          <p:cNvSpPr/>
          <p:nvPr/>
        </p:nvSpPr>
        <p:spPr>
          <a:xfrm>
            <a:off x="5880673" y="5793483"/>
            <a:ext cx="1680208" cy="779478"/>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400" b="1" i="1" dirty="0">
                <a:solidFill>
                  <a:schemeClr val="tx1"/>
                </a:solidFill>
              </a:rPr>
              <a:t>SIEM Tools</a:t>
            </a:r>
          </a:p>
        </p:txBody>
      </p:sp>
      <p:sp>
        <p:nvSpPr>
          <p:cNvPr id="67" name="Rectangle: Rounded Corners 66">
            <a:extLst>
              <a:ext uri="{FF2B5EF4-FFF2-40B4-BE49-F238E27FC236}">
                <a16:creationId xmlns:a16="http://schemas.microsoft.com/office/drawing/2014/main" id="{39A730A6-606E-44EB-B4D4-A24C0AEFB39D}"/>
              </a:ext>
            </a:extLst>
          </p:cNvPr>
          <p:cNvSpPr/>
          <p:nvPr/>
        </p:nvSpPr>
        <p:spPr>
          <a:xfrm>
            <a:off x="421681" y="846618"/>
            <a:ext cx="941532" cy="758406"/>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i="1" dirty="0">
                <a:solidFill>
                  <a:schemeClr val="tx1"/>
                </a:solidFill>
              </a:rPr>
              <a:t>Source Code Repository</a:t>
            </a:r>
          </a:p>
        </p:txBody>
      </p:sp>
      <p:sp>
        <p:nvSpPr>
          <p:cNvPr id="3" name="TextBox 2">
            <a:extLst>
              <a:ext uri="{FF2B5EF4-FFF2-40B4-BE49-F238E27FC236}">
                <a16:creationId xmlns:a16="http://schemas.microsoft.com/office/drawing/2014/main" id="{1657FAE9-7320-4B99-8D4A-476E01E1FDE6}"/>
              </a:ext>
            </a:extLst>
          </p:cNvPr>
          <p:cNvSpPr txBox="1"/>
          <p:nvPr/>
        </p:nvSpPr>
        <p:spPr>
          <a:xfrm>
            <a:off x="6557460" y="3074244"/>
            <a:ext cx="1308371" cy="307777"/>
          </a:xfrm>
          <a:prstGeom prst="rect">
            <a:avLst/>
          </a:prstGeom>
          <a:noFill/>
        </p:spPr>
        <p:txBody>
          <a:bodyPr wrap="square" rtlCol="0">
            <a:spAutoFit/>
          </a:bodyPr>
          <a:lstStyle>
            <a:defPPr>
              <a:defRPr lang="en-US"/>
            </a:defPPr>
            <a:lvl1pPr>
              <a:defRPr sz="1400" b="1" i="1"/>
            </a:lvl1pPr>
          </a:lstStyle>
          <a:p>
            <a:r>
              <a:rPr lang="en-US" dirty="0"/>
              <a:t>Upload via GUI</a:t>
            </a:r>
          </a:p>
        </p:txBody>
      </p:sp>
      <p:sp>
        <p:nvSpPr>
          <p:cNvPr id="69" name="TextBox 68">
            <a:extLst>
              <a:ext uri="{FF2B5EF4-FFF2-40B4-BE49-F238E27FC236}">
                <a16:creationId xmlns:a16="http://schemas.microsoft.com/office/drawing/2014/main" id="{069D90B9-2385-4721-B6EE-10264101B18F}"/>
              </a:ext>
            </a:extLst>
          </p:cNvPr>
          <p:cNvSpPr txBox="1"/>
          <p:nvPr/>
        </p:nvSpPr>
        <p:spPr>
          <a:xfrm>
            <a:off x="7603925" y="6199000"/>
            <a:ext cx="2459776" cy="369332"/>
          </a:xfrm>
          <a:prstGeom prst="rect">
            <a:avLst/>
          </a:prstGeom>
          <a:noFill/>
        </p:spPr>
        <p:txBody>
          <a:bodyPr wrap="square" rtlCol="0">
            <a:spAutoFit/>
          </a:bodyPr>
          <a:lstStyle>
            <a:defPPr>
              <a:defRPr lang="en-US"/>
            </a:defPPr>
            <a:lvl1pPr>
              <a:defRPr sz="1400" b="1" i="1"/>
            </a:lvl1pPr>
          </a:lstStyle>
          <a:p>
            <a:r>
              <a:rPr lang="en-US" dirty="0"/>
              <a:t>… or Retrieve from SIEM</a:t>
            </a:r>
          </a:p>
        </p:txBody>
      </p:sp>
      <p:pic>
        <p:nvPicPr>
          <p:cNvPr id="62" name="Picture 61">
            <a:extLst>
              <a:ext uri="{FF2B5EF4-FFF2-40B4-BE49-F238E27FC236}">
                <a16:creationId xmlns:a16="http://schemas.microsoft.com/office/drawing/2014/main" id="{A513C3AE-B108-460F-9B4D-803FB44853E3}"/>
              </a:ext>
            </a:extLst>
          </p:cNvPr>
          <p:cNvPicPr>
            <a:picLocks noChangeAspect="1"/>
          </p:cNvPicPr>
          <p:nvPr/>
        </p:nvPicPr>
        <p:blipFill>
          <a:blip r:embed="rId8"/>
          <a:stretch>
            <a:fillRect/>
          </a:stretch>
        </p:blipFill>
        <p:spPr>
          <a:xfrm>
            <a:off x="8598749" y="2626989"/>
            <a:ext cx="2829707" cy="1454837"/>
          </a:xfrm>
          <a:prstGeom prst="rect">
            <a:avLst/>
          </a:prstGeom>
        </p:spPr>
      </p:pic>
      <p:sp>
        <p:nvSpPr>
          <p:cNvPr id="119" name="Rectangle 118">
            <a:extLst>
              <a:ext uri="{FF2B5EF4-FFF2-40B4-BE49-F238E27FC236}">
                <a16:creationId xmlns:a16="http://schemas.microsoft.com/office/drawing/2014/main" id="{FD33264B-05B6-4145-99C7-01025D0543D5}"/>
              </a:ext>
            </a:extLst>
          </p:cNvPr>
          <p:cNvSpPr/>
          <p:nvPr/>
        </p:nvSpPr>
        <p:spPr>
          <a:xfrm>
            <a:off x="9292154" y="3671739"/>
            <a:ext cx="2040046" cy="307777"/>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none" anchor="ctr">
            <a:spAutoFit/>
          </a:bodyPr>
          <a:lstStyle/>
          <a:p>
            <a:r>
              <a:rPr lang="en-US" sz="1400" b="1" dirty="0"/>
              <a:t>Heimdall-lite (local view)</a:t>
            </a:r>
          </a:p>
        </p:txBody>
      </p:sp>
      <p:sp>
        <p:nvSpPr>
          <p:cNvPr id="72" name="TextBox 71">
            <a:extLst>
              <a:ext uri="{FF2B5EF4-FFF2-40B4-BE49-F238E27FC236}">
                <a16:creationId xmlns:a16="http://schemas.microsoft.com/office/drawing/2014/main" id="{48C894EF-8533-4BC6-84E0-1026A3BC43AC}"/>
              </a:ext>
            </a:extLst>
          </p:cNvPr>
          <p:cNvSpPr txBox="1"/>
          <p:nvPr/>
        </p:nvSpPr>
        <p:spPr>
          <a:xfrm>
            <a:off x="5847557" y="4900930"/>
            <a:ext cx="1798890" cy="307777"/>
          </a:xfrm>
          <a:prstGeom prst="rect">
            <a:avLst/>
          </a:prstGeom>
          <a:noFill/>
        </p:spPr>
        <p:txBody>
          <a:bodyPr wrap="square" rtlCol="0">
            <a:spAutoFit/>
          </a:bodyPr>
          <a:lstStyle>
            <a:defPPr>
              <a:defRPr lang="en-US"/>
            </a:defPPr>
            <a:lvl1pPr>
              <a:defRPr sz="1400" b="1" i="1"/>
            </a:lvl1pPr>
          </a:lstStyle>
          <a:p>
            <a:r>
              <a:rPr lang="en-US" dirty="0"/>
              <a:t>Upload via GUI or API</a:t>
            </a:r>
          </a:p>
        </p:txBody>
      </p:sp>
      <p:pic>
        <p:nvPicPr>
          <p:cNvPr id="73" name="Picture 45">
            <a:extLst>
              <a:ext uri="{FF2B5EF4-FFF2-40B4-BE49-F238E27FC236}">
                <a16:creationId xmlns:a16="http://schemas.microsoft.com/office/drawing/2014/main" id="{1969885E-3E7F-46D9-B45B-48BF784EA3E2}"/>
              </a:ext>
            </a:extLst>
          </p:cNvPr>
          <p:cNvPicPr>
            <a:picLocks noChangeAspect="1"/>
          </p:cNvPicPr>
          <p:nvPr/>
        </p:nvPicPr>
        <p:blipFill>
          <a:blip r:embed="rId9"/>
          <a:stretch>
            <a:fillRect/>
          </a:stretch>
        </p:blipFill>
        <p:spPr>
          <a:xfrm>
            <a:off x="7988485" y="2897207"/>
            <a:ext cx="589591" cy="914400"/>
          </a:xfrm>
          <a:prstGeom prst="rect">
            <a:avLst/>
          </a:prstGeom>
        </p:spPr>
      </p:pic>
      <p:pic>
        <p:nvPicPr>
          <p:cNvPr id="63" name="Picture 62">
            <a:extLst>
              <a:ext uri="{FF2B5EF4-FFF2-40B4-BE49-F238E27FC236}">
                <a16:creationId xmlns:a16="http://schemas.microsoft.com/office/drawing/2014/main" id="{81E9D671-D1B6-4705-ADBE-913CA18D71C8}"/>
              </a:ext>
            </a:extLst>
          </p:cNvPr>
          <p:cNvPicPr>
            <a:picLocks noChangeAspect="1"/>
          </p:cNvPicPr>
          <p:nvPr/>
        </p:nvPicPr>
        <p:blipFill>
          <a:blip r:embed="rId8"/>
          <a:stretch>
            <a:fillRect/>
          </a:stretch>
        </p:blipFill>
        <p:spPr>
          <a:xfrm>
            <a:off x="8574191" y="4454210"/>
            <a:ext cx="2829707" cy="1454837"/>
          </a:xfrm>
          <a:prstGeom prst="rect">
            <a:avLst/>
          </a:prstGeom>
        </p:spPr>
      </p:pic>
      <p:sp>
        <p:nvSpPr>
          <p:cNvPr id="120" name="Rectangle 119">
            <a:extLst>
              <a:ext uri="{FF2B5EF4-FFF2-40B4-BE49-F238E27FC236}">
                <a16:creationId xmlns:a16="http://schemas.microsoft.com/office/drawing/2014/main" id="{7E915CFE-4DFE-4705-A453-51153E3048D9}"/>
              </a:ext>
            </a:extLst>
          </p:cNvPr>
          <p:cNvSpPr/>
          <p:nvPr/>
        </p:nvSpPr>
        <p:spPr>
          <a:xfrm>
            <a:off x="9254578" y="5252728"/>
            <a:ext cx="1911036" cy="523220"/>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none" anchor="ctr">
            <a:spAutoFit/>
          </a:bodyPr>
          <a:lstStyle/>
          <a:p>
            <a:r>
              <a:rPr lang="en-US" sz="1400" b="1" dirty="0"/>
              <a:t>Heimdall Server </a:t>
            </a:r>
          </a:p>
          <a:p>
            <a:r>
              <a:rPr lang="en-US" sz="1400" b="1" dirty="0"/>
              <a:t>(team/enterprise view)</a:t>
            </a:r>
          </a:p>
        </p:txBody>
      </p:sp>
      <p:cxnSp>
        <p:nvCxnSpPr>
          <p:cNvPr id="75" name="Connector: Elbow 74">
            <a:extLst>
              <a:ext uri="{FF2B5EF4-FFF2-40B4-BE49-F238E27FC236}">
                <a16:creationId xmlns:a16="http://schemas.microsoft.com/office/drawing/2014/main" id="{4D47DF1C-6C51-43F9-8A12-86D2F01A2AD8}"/>
              </a:ext>
            </a:extLst>
          </p:cNvPr>
          <p:cNvCxnSpPr>
            <a:cxnSpLocks/>
            <a:stCxn id="78" idx="3"/>
            <a:endCxn id="59" idx="1"/>
          </p:cNvCxnSpPr>
          <p:nvPr/>
        </p:nvCxnSpPr>
        <p:spPr>
          <a:xfrm>
            <a:off x="2941788" y="5583938"/>
            <a:ext cx="2938885" cy="599284"/>
          </a:xfrm>
          <a:prstGeom prst="bentConnector3">
            <a:avLst>
              <a:gd name="adj1" fmla="val 79429"/>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E3E9DAA-8366-47F3-8D48-C6E0FC2B89C7}"/>
              </a:ext>
            </a:extLst>
          </p:cNvPr>
          <p:cNvGrpSpPr/>
          <p:nvPr/>
        </p:nvGrpSpPr>
        <p:grpSpPr>
          <a:xfrm>
            <a:off x="2142295" y="5208641"/>
            <a:ext cx="799493" cy="1055394"/>
            <a:chOff x="3014316" y="5053424"/>
            <a:chExt cx="799493" cy="1055394"/>
          </a:xfrm>
        </p:grpSpPr>
        <p:pic>
          <p:nvPicPr>
            <p:cNvPr id="78" name="Picture 77">
              <a:extLst>
                <a:ext uri="{FF2B5EF4-FFF2-40B4-BE49-F238E27FC236}">
                  <a16:creationId xmlns:a16="http://schemas.microsoft.com/office/drawing/2014/main" id="{5114D3F9-DD5A-4CBF-A086-B73B55E28566}"/>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11212" r="10872"/>
            <a:stretch/>
          </p:blipFill>
          <p:spPr>
            <a:xfrm>
              <a:off x="3228974" y="5053424"/>
              <a:ext cx="584835" cy="750594"/>
            </a:xfrm>
            <a:prstGeom prst="rect">
              <a:avLst/>
            </a:prstGeom>
            <a:effectLst>
              <a:outerShdw blurRad="50800" dist="38100" dir="2700000" algn="tl" rotWithShape="0">
                <a:prstClr val="black">
                  <a:alpha val="40000"/>
                </a:prstClr>
              </a:outerShdw>
            </a:effectLst>
          </p:spPr>
        </p:pic>
        <p:pic>
          <p:nvPicPr>
            <p:cNvPr id="79" name="Picture 78">
              <a:extLst>
                <a:ext uri="{FF2B5EF4-FFF2-40B4-BE49-F238E27FC236}">
                  <a16:creationId xmlns:a16="http://schemas.microsoft.com/office/drawing/2014/main" id="{35C81E19-23A1-4772-B7DF-30D1CB07BAF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11212" r="10872"/>
            <a:stretch/>
          </p:blipFill>
          <p:spPr>
            <a:xfrm>
              <a:off x="3121645" y="5205824"/>
              <a:ext cx="584835" cy="750594"/>
            </a:xfrm>
            <a:prstGeom prst="rect">
              <a:avLst/>
            </a:prstGeom>
            <a:effectLst>
              <a:outerShdw blurRad="50800" dist="38100" dir="2700000" algn="tl" rotWithShape="0">
                <a:prstClr val="black">
                  <a:alpha val="40000"/>
                </a:prstClr>
              </a:outerShdw>
            </a:effectLst>
          </p:spPr>
        </p:pic>
        <p:pic>
          <p:nvPicPr>
            <p:cNvPr id="80" name="Picture 79">
              <a:extLst>
                <a:ext uri="{FF2B5EF4-FFF2-40B4-BE49-F238E27FC236}">
                  <a16:creationId xmlns:a16="http://schemas.microsoft.com/office/drawing/2014/main" id="{5220817C-F817-45CD-B817-02140C882CB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11212" r="10872"/>
            <a:stretch/>
          </p:blipFill>
          <p:spPr>
            <a:xfrm>
              <a:off x="3014316" y="5358224"/>
              <a:ext cx="584835" cy="750594"/>
            </a:xfrm>
            <a:prstGeom prst="rect">
              <a:avLst/>
            </a:prstGeom>
            <a:effectLst>
              <a:outerShdw blurRad="50800" dist="38100" dir="2700000" algn="tl" rotWithShape="0">
                <a:prstClr val="black">
                  <a:alpha val="40000"/>
                </a:prstClr>
              </a:outerShdw>
            </a:effectLst>
          </p:spPr>
        </p:pic>
      </p:grpSp>
      <p:sp>
        <p:nvSpPr>
          <p:cNvPr id="15" name="Rectangle 14">
            <a:extLst>
              <a:ext uri="{FF2B5EF4-FFF2-40B4-BE49-F238E27FC236}">
                <a16:creationId xmlns:a16="http://schemas.microsoft.com/office/drawing/2014/main" id="{716A7DCD-2742-44DC-9CF7-C01B34C7D4F0}"/>
              </a:ext>
            </a:extLst>
          </p:cNvPr>
          <p:cNvSpPr/>
          <p:nvPr/>
        </p:nvSpPr>
        <p:spPr>
          <a:xfrm>
            <a:off x="1143549" y="5181628"/>
            <a:ext cx="1142879" cy="1077218"/>
          </a:xfrm>
          <a:prstGeom prst="rect">
            <a:avLst/>
          </a:prstGeom>
          <a:noFill/>
        </p:spPr>
        <p:txBody>
          <a:bodyPr wrap="square" rtlCol="0">
            <a:spAutoFit/>
          </a:bodyPr>
          <a:lstStyle/>
          <a:p>
            <a:pPr algn="ctr"/>
            <a:r>
              <a:rPr lang="en-US" sz="1600" b="1" dirty="0"/>
              <a:t>Machine-readable</a:t>
            </a:r>
          </a:p>
          <a:p>
            <a:pPr algn="ctr"/>
            <a:r>
              <a:rPr lang="en-US" sz="1600" b="1" dirty="0"/>
              <a:t>JSON</a:t>
            </a:r>
          </a:p>
          <a:p>
            <a:pPr algn="ctr"/>
            <a:r>
              <a:rPr lang="en-US" sz="1600" b="1" dirty="0"/>
              <a:t>Files</a:t>
            </a:r>
          </a:p>
        </p:txBody>
      </p:sp>
      <p:sp>
        <p:nvSpPr>
          <p:cNvPr id="28" name="Flowchart: Magnetic Disk 27">
            <a:extLst>
              <a:ext uri="{FF2B5EF4-FFF2-40B4-BE49-F238E27FC236}">
                <a16:creationId xmlns:a16="http://schemas.microsoft.com/office/drawing/2014/main" id="{E0B08A0F-D8ED-4BBC-BF0D-6E73DA5A7D2E}"/>
              </a:ext>
            </a:extLst>
          </p:cNvPr>
          <p:cNvSpPr/>
          <p:nvPr/>
        </p:nvSpPr>
        <p:spPr>
          <a:xfrm>
            <a:off x="5780292" y="3868825"/>
            <a:ext cx="479280" cy="69819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Connector: Elbow 97">
            <a:extLst>
              <a:ext uri="{FF2B5EF4-FFF2-40B4-BE49-F238E27FC236}">
                <a16:creationId xmlns:a16="http://schemas.microsoft.com/office/drawing/2014/main" id="{F019D08F-9930-4C6A-A168-78BE40B0C961}"/>
              </a:ext>
            </a:extLst>
          </p:cNvPr>
          <p:cNvCxnSpPr>
            <a:cxnSpLocks/>
            <a:stCxn id="78" idx="3"/>
            <a:endCxn id="28" idx="2"/>
          </p:cNvCxnSpPr>
          <p:nvPr/>
        </p:nvCxnSpPr>
        <p:spPr>
          <a:xfrm flipV="1">
            <a:off x="2941788" y="4217922"/>
            <a:ext cx="2838504" cy="1366016"/>
          </a:xfrm>
          <a:prstGeom prst="bentConnector3">
            <a:avLst>
              <a:gd name="adj1" fmla="val 82214"/>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CAB59631-7218-4933-A334-70CEC6BF9070}"/>
              </a:ext>
            </a:extLst>
          </p:cNvPr>
          <p:cNvCxnSpPr>
            <a:cxnSpLocks/>
          </p:cNvCxnSpPr>
          <p:nvPr/>
        </p:nvCxnSpPr>
        <p:spPr>
          <a:xfrm rot="10800000" flipV="1">
            <a:off x="6273953" y="3673528"/>
            <a:ext cx="1681294" cy="544393"/>
          </a:xfrm>
          <a:prstGeom prst="bentConnector3">
            <a:avLst>
              <a:gd name="adj1" fmla="val 1809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2AF548F9-2A37-4A10-BB20-C2347DB6B252}"/>
              </a:ext>
            </a:extLst>
          </p:cNvPr>
          <p:cNvCxnSpPr>
            <a:cxnSpLocks/>
            <a:endCxn id="28" idx="4"/>
          </p:cNvCxnSpPr>
          <p:nvPr/>
        </p:nvCxnSpPr>
        <p:spPr>
          <a:xfrm rot="10800000">
            <a:off x="6259573" y="4217923"/>
            <a:ext cx="1680779" cy="611701"/>
          </a:xfrm>
          <a:prstGeom prst="bentConnector3">
            <a:avLst>
              <a:gd name="adj1" fmla="val 17524"/>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8" name="Picture 43">
            <a:extLst>
              <a:ext uri="{FF2B5EF4-FFF2-40B4-BE49-F238E27FC236}">
                <a16:creationId xmlns:a16="http://schemas.microsoft.com/office/drawing/2014/main" id="{FC472DC4-A14A-4D1E-89BC-ED437337DA01}"/>
              </a:ext>
            </a:extLst>
          </p:cNvPr>
          <p:cNvPicPr>
            <a:picLocks noChangeAspect="1"/>
          </p:cNvPicPr>
          <p:nvPr/>
        </p:nvPicPr>
        <p:blipFill>
          <a:blip r:embed="rId11"/>
          <a:stretch>
            <a:fillRect/>
          </a:stretch>
        </p:blipFill>
        <p:spPr>
          <a:xfrm>
            <a:off x="7801071" y="4724428"/>
            <a:ext cx="758668" cy="914400"/>
          </a:xfrm>
          <a:prstGeom prst="rect">
            <a:avLst/>
          </a:prstGeom>
        </p:spPr>
      </p:pic>
      <p:sp>
        <p:nvSpPr>
          <p:cNvPr id="122" name="TextBox 121">
            <a:extLst>
              <a:ext uri="{FF2B5EF4-FFF2-40B4-BE49-F238E27FC236}">
                <a16:creationId xmlns:a16="http://schemas.microsoft.com/office/drawing/2014/main" id="{08360DA0-E76F-4763-9E0B-C07216F74682}"/>
              </a:ext>
            </a:extLst>
          </p:cNvPr>
          <p:cNvSpPr txBox="1"/>
          <p:nvPr/>
        </p:nvSpPr>
        <p:spPr>
          <a:xfrm>
            <a:off x="6447685" y="3723739"/>
            <a:ext cx="1176816" cy="523220"/>
          </a:xfrm>
          <a:prstGeom prst="rect">
            <a:avLst/>
          </a:prstGeom>
          <a:noFill/>
        </p:spPr>
        <p:txBody>
          <a:bodyPr wrap="square" rtlCol="0">
            <a:spAutoFit/>
          </a:bodyPr>
          <a:lstStyle/>
          <a:p>
            <a:r>
              <a:rPr lang="en-US" sz="1400" b="1" i="1" dirty="0"/>
              <a:t>Retrieve from storage</a:t>
            </a:r>
          </a:p>
        </p:txBody>
      </p:sp>
    </p:spTree>
    <p:extLst>
      <p:ext uri="{BB962C8B-B14F-4D97-AF65-F5344CB8AC3E}">
        <p14:creationId xmlns:p14="http://schemas.microsoft.com/office/powerpoint/2010/main" val="830478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2B34DD-4853-4E77-8510-10A384980ADC}"/>
              </a:ext>
            </a:extLst>
          </p:cNvPr>
          <p:cNvSpPr>
            <a:spLocks noGrp="1"/>
          </p:cNvSpPr>
          <p:nvPr>
            <p:ph type="title"/>
          </p:nvPr>
        </p:nvSpPr>
        <p:spPr/>
        <p:txBody>
          <a:bodyPr>
            <a:normAutofit/>
          </a:bodyPr>
          <a:lstStyle/>
          <a:p>
            <a:r>
              <a:rPr lang="en-US" dirty="0"/>
              <a:t>Heimdall Versions</a:t>
            </a:r>
          </a:p>
        </p:txBody>
      </p:sp>
      <p:sp>
        <p:nvSpPr>
          <p:cNvPr id="3" name="Content Placeholder 2">
            <a:extLst>
              <a:ext uri="{FF2B5EF4-FFF2-40B4-BE49-F238E27FC236}">
                <a16:creationId xmlns:a16="http://schemas.microsoft.com/office/drawing/2014/main" id="{93AF5B1C-9ACC-4D19-B607-6E654F2BEDA0}"/>
              </a:ext>
            </a:extLst>
          </p:cNvPr>
          <p:cNvSpPr>
            <a:spLocks noGrp="1"/>
          </p:cNvSpPr>
          <p:nvPr>
            <p:ph idx="1"/>
          </p:nvPr>
        </p:nvSpPr>
        <p:spPr>
          <a:xfrm>
            <a:off x="616449" y="1371601"/>
            <a:ext cx="11236720" cy="5318759"/>
          </a:xfrm>
        </p:spPr>
        <p:txBody>
          <a:bodyPr>
            <a:normAutofit fontScale="85000" lnSpcReduction="20000"/>
          </a:bodyPr>
          <a:lstStyle/>
          <a:p>
            <a:pPr marL="0" indent="0">
              <a:lnSpc>
                <a:spcPct val="120000"/>
              </a:lnSpc>
              <a:buNone/>
            </a:pPr>
            <a:r>
              <a:rPr lang="en-US" b="0" dirty="0"/>
              <a:t>DevOps teams should make should use technologies to make this data as accessible as possible for different use cases and stakeholders. This will allow each stakeholder to analyze and address security defects and risks as soon as possible throughout the lifecycle of applications.</a:t>
            </a:r>
          </a:p>
          <a:p>
            <a:pPr>
              <a:lnSpc>
                <a:spcPct val="120000"/>
              </a:lnSpc>
            </a:pPr>
            <a:r>
              <a:rPr lang="en-US" b="0" dirty="0"/>
              <a:t>For example, the open-source </a:t>
            </a:r>
            <a:r>
              <a:rPr lang="en-US" dirty="0">
                <a:solidFill>
                  <a:srgbClr val="0066CC"/>
                </a:solidFill>
              </a:rPr>
              <a:t>Heimdall-lite</a:t>
            </a:r>
            <a:r>
              <a:rPr lang="en-US" b="0" dirty="0"/>
              <a:t>  provides functionality for viewing data from HDF JSON files. It is intended as a standalone single-file JavaScript html page that can be loaded into a browser on a developer’s own workstation. Files can be uploaded through the browser graphic user interface (GUI), from storage such as S3, or retrieved from SIEM sources such as Splunk.</a:t>
            </a:r>
          </a:p>
          <a:p>
            <a:pPr lvl="1">
              <a:lnSpc>
                <a:spcPct val="120000"/>
              </a:lnSpc>
            </a:pPr>
            <a:r>
              <a:rPr lang="en-US" dirty="0">
                <a:hlinkClick r:id="rId2"/>
              </a:rPr>
              <a:t>https://mitre.github.io/heimdall-lite</a:t>
            </a:r>
            <a:r>
              <a:rPr lang="en-US" dirty="0"/>
              <a:t> </a:t>
            </a:r>
          </a:p>
          <a:p>
            <a:pPr>
              <a:lnSpc>
                <a:spcPct val="120000"/>
              </a:lnSpc>
            </a:pPr>
            <a:r>
              <a:rPr lang="en-US" b="0" dirty="0"/>
              <a:t>As another example, the open-source </a:t>
            </a:r>
            <a:r>
              <a:rPr lang="en-US" dirty="0">
                <a:solidFill>
                  <a:srgbClr val="0066CC"/>
                </a:solidFill>
              </a:rPr>
              <a:t>Heimdall Server  </a:t>
            </a:r>
            <a:r>
              <a:rPr lang="en-US" b="0" dirty="0"/>
              <a:t>is a full standalone server version, providing storage for uploaded files, role-based access controls (RBAC), comparing of different JSON files, and trending of security debt over time. It is intended to be used as a local DevOps team server to analyze trends during Sprints. In addition to the upload methods demonstrated by Heimdall-lite, Heimdall Server allows upload via an API as well.</a:t>
            </a:r>
          </a:p>
          <a:p>
            <a:pPr lvl="1">
              <a:lnSpc>
                <a:spcPct val="120000"/>
              </a:lnSpc>
            </a:pPr>
            <a:r>
              <a:rPr lang="en-US" dirty="0">
                <a:hlinkClick r:id="rId3"/>
              </a:rPr>
              <a:t>https://github.com/mitre/heimdall</a:t>
            </a:r>
            <a:r>
              <a:rPr lang="en-US" dirty="0"/>
              <a:t> </a:t>
            </a:r>
          </a:p>
          <a:p>
            <a:pPr>
              <a:lnSpc>
                <a:spcPct val="120000"/>
              </a:lnSpc>
            </a:pPr>
            <a:endParaRPr lang="en-US" b="0" dirty="0"/>
          </a:p>
          <a:p>
            <a:pPr marL="382170" lvl="1" indent="0">
              <a:lnSpc>
                <a:spcPct val="120000"/>
              </a:lnSpc>
              <a:buNone/>
            </a:pPr>
            <a:endParaRPr lang="en-US" b="0" dirty="0"/>
          </a:p>
          <a:p>
            <a:pPr>
              <a:lnSpc>
                <a:spcPct val="120000"/>
              </a:lnSpc>
            </a:pPr>
            <a:endParaRPr lang="en-US" sz="1800" dirty="0"/>
          </a:p>
        </p:txBody>
      </p:sp>
      <p:sp>
        <p:nvSpPr>
          <p:cNvPr id="5" name="Rectangle 4">
            <a:extLst>
              <a:ext uri="{FF2B5EF4-FFF2-40B4-BE49-F238E27FC236}">
                <a16:creationId xmlns:a16="http://schemas.microsoft.com/office/drawing/2014/main" id="{B26EE306-BF29-4D9D-BB32-1A7B0A503393}"/>
              </a:ext>
            </a:extLst>
          </p:cNvPr>
          <p:cNvSpPr/>
          <p:nvPr/>
        </p:nvSpPr>
        <p:spPr>
          <a:xfrm>
            <a:off x="9360225" y="925476"/>
            <a:ext cx="2027937"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square" anchor="ctr">
            <a:spAutoFit/>
          </a:bodyPr>
          <a:lstStyle/>
          <a:p>
            <a:r>
              <a:rPr lang="en-US" b="1" dirty="0"/>
              <a:t>Data Viewing Tools</a:t>
            </a:r>
          </a:p>
        </p:txBody>
      </p:sp>
    </p:spTree>
    <p:extLst>
      <p:ext uri="{BB962C8B-B14F-4D97-AF65-F5344CB8AC3E}">
        <p14:creationId xmlns:p14="http://schemas.microsoft.com/office/powerpoint/2010/main" val="468607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2314D-D79B-48FA-B625-4089D4387BC4}"/>
              </a:ext>
            </a:extLst>
          </p:cNvPr>
          <p:cNvSpPr>
            <a:spLocks noGrp="1"/>
          </p:cNvSpPr>
          <p:nvPr>
            <p:ph type="title"/>
          </p:nvPr>
        </p:nvSpPr>
        <p:spPr>
          <a:xfrm>
            <a:off x="509286" y="158628"/>
            <a:ext cx="8866208" cy="552091"/>
          </a:xfrm>
        </p:spPr>
        <p:txBody>
          <a:bodyPr>
            <a:normAutofit/>
          </a:bodyPr>
          <a:lstStyle/>
          <a:p>
            <a:r>
              <a:rPr lang="en-US" dirty="0"/>
              <a:t>Heimdall – Summary and Graphical Views</a:t>
            </a:r>
          </a:p>
        </p:txBody>
      </p:sp>
      <p:sp>
        <p:nvSpPr>
          <p:cNvPr id="7" name="Rectangle 6">
            <a:extLst>
              <a:ext uri="{FF2B5EF4-FFF2-40B4-BE49-F238E27FC236}">
                <a16:creationId xmlns:a16="http://schemas.microsoft.com/office/drawing/2014/main" id="{D3A14CBB-E643-4C7D-95C2-E17BA1FE0017}"/>
              </a:ext>
            </a:extLst>
          </p:cNvPr>
          <p:cNvSpPr/>
          <p:nvPr/>
        </p:nvSpPr>
        <p:spPr>
          <a:xfrm>
            <a:off x="10068560" y="91090"/>
            <a:ext cx="2027937"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square" anchor="ctr">
            <a:spAutoFit/>
          </a:bodyPr>
          <a:lstStyle/>
          <a:p>
            <a:r>
              <a:rPr lang="en-US" b="1" dirty="0"/>
              <a:t>Data Viewing Tools</a:t>
            </a:r>
          </a:p>
        </p:txBody>
      </p:sp>
      <p:sp>
        <p:nvSpPr>
          <p:cNvPr id="6" name="TextBox 5">
            <a:extLst>
              <a:ext uri="{FF2B5EF4-FFF2-40B4-BE49-F238E27FC236}">
                <a16:creationId xmlns:a16="http://schemas.microsoft.com/office/drawing/2014/main" id="{41000D6A-72AB-48C5-8A0D-3A0EC87EB066}"/>
              </a:ext>
            </a:extLst>
          </p:cNvPr>
          <p:cNvSpPr txBox="1"/>
          <p:nvPr/>
        </p:nvSpPr>
        <p:spPr>
          <a:xfrm>
            <a:off x="419100" y="1590638"/>
            <a:ext cx="3146602" cy="44525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marL="685800" indent="-685800" defTabSz="228531" hangingPunct="0">
              <a:buClr>
                <a:srgbClr val="00B050"/>
              </a:buClr>
              <a:buFont typeface="Wingdings" pitchFamily="2" charset="2"/>
              <a:buChar char="ü"/>
            </a:pPr>
            <a:r>
              <a:rPr lang="en-US" sz="2200" b="1" dirty="0">
                <a:solidFill>
                  <a:schemeClr val="tx2"/>
                </a:solidFill>
                <a:sym typeface="Arial"/>
              </a:rPr>
              <a:t>Visualization of </a:t>
            </a:r>
            <a:br>
              <a:rPr lang="en-US" sz="2200" b="1" dirty="0">
                <a:solidFill>
                  <a:schemeClr val="tx2"/>
                </a:solidFill>
                <a:sym typeface="Arial"/>
              </a:rPr>
            </a:br>
            <a:r>
              <a:rPr lang="en-US" sz="2200" b="1" dirty="0">
                <a:solidFill>
                  <a:schemeClr val="tx2"/>
                </a:solidFill>
                <a:sym typeface="Arial"/>
              </a:rPr>
              <a:t>InSpec Results</a:t>
            </a:r>
            <a:br>
              <a:rPr lang="en-US" sz="2200" b="1" dirty="0">
                <a:solidFill>
                  <a:schemeClr val="tx2"/>
                </a:solidFill>
                <a:sym typeface="Arial"/>
              </a:rPr>
            </a:br>
            <a:r>
              <a:rPr lang="en-US" sz="2200" b="1" dirty="0">
                <a:solidFill>
                  <a:schemeClr val="tx2"/>
                </a:solidFill>
                <a:sym typeface="Arial"/>
              </a:rPr>
              <a:t> </a:t>
            </a:r>
            <a:endParaRPr lang="en-US" sz="2200" b="1" dirty="0">
              <a:solidFill>
                <a:schemeClr val="tx2"/>
              </a:solidFill>
            </a:endParaRPr>
          </a:p>
          <a:p>
            <a:pPr marL="685800" indent="-685800" defTabSz="228531" hangingPunct="0">
              <a:buClr>
                <a:srgbClr val="00B050"/>
              </a:buClr>
              <a:buFont typeface="Wingdings" pitchFamily="2" charset="2"/>
              <a:buChar char="ü"/>
            </a:pPr>
            <a:r>
              <a:rPr lang="en-US" sz="2200" b="1" dirty="0">
                <a:solidFill>
                  <a:schemeClr val="tx2"/>
                </a:solidFill>
                <a:sym typeface="Arial"/>
              </a:rPr>
              <a:t>Mapping to the </a:t>
            </a:r>
            <a:br>
              <a:rPr lang="en-US" sz="2200" b="1" dirty="0">
                <a:solidFill>
                  <a:schemeClr val="tx2"/>
                </a:solidFill>
                <a:sym typeface="Arial"/>
              </a:rPr>
            </a:br>
            <a:r>
              <a:rPr lang="en-US" sz="2200" b="1" dirty="0">
                <a:solidFill>
                  <a:schemeClr val="tx2"/>
                </a:solidFill>
                <a:sym typeface="Arial"/>
              </a:rPr>
              <a:t>NIST 800-5</a:t>
            </a:r>
            <a:r>
              <a:rPr lang="en-US" sz="2200" b="1" dirty="0">
                <a:solidFill>
                  <a:schemeClr val="tx2"/>
                </a:solidFill>
              </a:rPr>
              <a:t>3 Control Families</a:t>
            </a:r>
            <a:br>
              <a:rPr lang="en-US" sz="2200" b="1" dirty="0">
                <a:solidFill>
                  <a:schemeClr val="tx2"/>
                </a:solidFill>
              </a:rPr>
            </a:br>
            <a:endParaRPr lang="en-US" sz="2200" b="1" dirty="0">
              <a:solidFill>
                <a:schemeClr val="tx2"/>
              </a:solidFill>
            </a:endParaRPr>
          </a:p>
          <a:p>
            <a:pPr marL="685800" indent="-685800" defTabSz="228531" hangingPunct="0">
              <a:buClr>
                <a:srgbClr val="00B050"/>
              </a:buClr>
              <a:buFont typeface="Wingdings" pitchFamily="2" charset="2"/>
              <a:buChar char="ü"/>
            </a:pPr>
            <a:r>
              <a:rPr lang="en-US" sz="2200" b="1" dirty="0">
                <a:solidFill>
                  <a:schemeClr val="tx2"/>
                </a:solidFill>
                <a:sym typeface="Arial"/>
              </a:rPr>
              <a:t>Easy Auditing &amp; Communication Between Teams</a:t>
            </a:r>
            <a:br>
              <a:rPr lang="en-US" sz="2200" b="1" dirty="0">
                <a:solidFill>
                  <a:schemeClr val="tx2"/>
                </a:solidFill>
                <a:sym typeface="Arial"/>
              </a:rPr>
            </a:br>
            <a:endParaRPr lang="en-US" sz="2200" b="1" dirty="0">
              <a:solidFill>
                <a:schemeClr val="tx2"/>
              </a:solidFill>
              <a:sym typeface="Arial"/>
            </a:endParaRPr>
          </a:p>
          <a:p>
            <a:pPr marL="685800" indent="-685800" defTabSz="228531" hangingPunct="0">
              <a:buClr>
                <a:srgbClr val="00B050"/>
              </a:buClr>
              <a:buFont typeface="Wingdings" pitchFamily="2" charset="2"/>
              <a:buChar char="ü"/>
            </a:pPr>
            <a:r>
              <a:rPr lang="en-US" sz="2200" b="1" dirty="0">
                <a:solidFill>
                  <a:schemeClr val="tx2"/>
                </a:solidFill>
              </a:rPr>
              <a:t>Quickly See Overall Changes </a:t>
            </a:r>
            <a:endParaRPr lang="en-US" sz="2200" b="1" dirty="0">
              <a:solidFill>
                <a:schemeClr val="tx2"/>
              </a:solidFill>
              <a:sym typeface="Arial"/>
            </a:endParaRPr>
          </a:p>
        </p:txBody>
      </p:sp>
      <p:sp>
        <p:nvSpPr>
          <p:cNvPr id="8" name="Rounded Rectangle 9">
            <a:extLst>
              <a:ext uri="{FF2B5EF4-FFF2-40B4-BE49-F238E27FC236}">
                <a16:creationId xmlns:a16="http://schemas.microsoft.com/office/drawing/2014/main" id="{FB88248B-43FA-4652-A8C1-C429294FCF80}"/>
              </a:ext>
            </a:extLst>
          </p:cNvPr>
          <p:cNvSpPr/>
          <p:nvPr/>
        </p:nvSpPr>
        <p:spPr>
          <a:xfrm>
            <a:off x="3312118" y="6133939"/>
            <a:ext cx="7528866" cy="60874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Calibri"/>
                <a:hlinkClick r:id="rId2"/>
              </a:rPr>
              <a:t>https://mitre.github.io/heimdall-lite/</a:t>
            </a:r>
            <a:r>
              <a:rPr lang="en-US" dirty="0">
                <a:solidFill>
                  <a:schemeClr val="tx1"/>
                </a:solidFill>
                <a:cs typeface="Calibri"/>
              </a:rPr>
              <a:t> and </a:t>
            </a:r>
            <a:r>
              <a:rPr lang="en-US" dirty="0">
                <a:solidFill>
                  <a:srgbClr val="FFFFFF"/>
                </a:solidFill>
                <a:cs typeface="Calibri"/>
                <a:hlinkClick r:id="rId3"/>
              </a:rPr>
              <a:t>https://github.com/mitre/heimdall</a:t>
            </a:r>
            <a:r>
              <a:rPr lang="en-US" dirty="0">
                <a:solidFill>
                  <a:schemeClr val="tx1"/>
                </a:solidFill>
                <a:cs typeface="Calibri"/>
              </a:rPr>
              <a:t> </a:t>
            </a:r>
          </a:p>
        </p:txBody>
      </p:sp>
      <p:pic>
        <p:nvPicPr>
          <p:cNvPr id="9" name="Picture 8">
            <a:extLst>
              <a:ext uri="{FF2B5EF4-FFF2-40B4-BE49-F238E27FC236}">
                <a16:creationId xmlns:a16="http://schemas.microsoft.com/office/drawing/2014/main" id="{B47C9EB8-DFE1-470B-8BE4-3D3E29EB46B1}"/>
              </a:ext>
            </a:extLst>
          </p:cNvPr>
          <p:cNvPicPr>
            <a:picLocks noChangeAspect="1"/>
          </p:cNvPicPr>
          <p:nvPr/>
        </p:nvPicPr>
        <p:blipFill>
          <a:blip r:embed="rId4"/>
          <a:stretch>
            <a:fillRect/>
          </a:stretch>
        </p:blipFill>
        <p:spPr>
          <a:xfrm>
            <a:off x="3762060" y="1385931"/>
            <a:ext cx="5301703" cy="2314725"/>
          </a:xfrm>
          <a:prstGeom prst="rect">
            <a:avLst/>
          </a:prstGeom>
        </p:spPr>
      </p:pic>
      <p:pic>
        <p:nvPicPr>
          <p:cNvPr id="10" name="Picture 9">
            <a:extLst>
              <a:ext uri="{FF2B5EF4-FFF2-40B4-BE49-F238E27FC236}">
                <a16:creationId xmlns:a16="http://schemas.microsoft.com/office/drawing/2014/main" id="{133FDE4B-8D25-45D6-8647-E358EAE1C051}"/>
              </a:ext>
            </a:extLst>
          </p:cNvPr>
          <p:cNvPicPr>
            <a:picLocks noChangeAspect="1"/>
          </p:cNvPicPr>
          <p:nvPr/>
        </p:nvPicPr>
        <p:blipFill>
          <a:blip r:embed="rId5"/>
          <a:stretch>
            <a:fillRect/>
          </a:stretch>
        </p:blipFill>
        <p:spPr>
          <a:xfrm>
            <a:off x="5871437" y="3812256"/>
            <a:ext cx="5301703" cy="2230883"/>
          </a:xfrm>
          <a:prstGeom prst="rect">
            <a:avLst/>
          </a:prstGeom>
        </p:spPr>
      </p:pic>
    </p:spTree>
    <p:extLst>
      <p:ext uri="{BB962C8B-B14F-4D97-AF65-F5344CB8AC3E}">
        <p14:creationId xmlns:p14="http://schemas.microsoft.com/office/powerpoint/2010/main" val="588674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2314D-D79B-48FA-B625-4089D4387BC4}"/>
              </a:ext>
            </a:extLst>
          </p:cNvPr>
          <p:cNvSpPr>
            <a:spLocks noGrp="1"/>
          </p:cNvSpPr>
          <p:nvPr>
            <p:ph type="title"/>
          </p:nvPr>
        </p:nvSpPr>
        <p:spPr>
          <a:xfrm>
            <a:off x="493853" y="184376"/>
            <a:ext cx="7620000" cy="552091"/>
          </a:xfrm>
        </p:spPr>
        <p:txBody>
          <a:bodyPr>
            <a:normAutofit/>
          </a:bodyPr>
          <a:lstStyle/>
          <a:p>
            <a:r>
              <a:rPr lang="en-US" dirty="0"/>
              <a:t>Heimdall – Test Results List View</a:t>
            </a:r>
          </a:p>
        </p:txBody>
      </p:sp>
      <p:sp>
        <p:nvSpPr>
          <p:cNvPr id="7" name="Rectangle 6">
            <a:extLst>
              <a:ext uri="{FF2B5EF4-FFF2-40B4-BE49-F238E27FC236}">
                <a16:creationId xmlns:a16="http://schemas.microsoft.com/office/drawing/2014/main" id="{0DB6E51C-56BA-4636-B2C8-7EEBB7574559}"/>
              </a:ext>
            </a:extLst>
          </p:cNvPr>
          <p:cNvSpPr/>
          <p:nvPr/>
        </p:nvSpPr>
        <p:spPr>
          <a:xfrm>
            <a:off x="10068560" y="91090"/>
            <a:ext cx="2027937"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square" anchor="ctr">
            <a:spAutoFit/>
          </a:bodyPr>
          <a:lstStyle/>
          <a:p>
            <a:r>
              <a:rPr lang="en-US" b="1" dirty="0"/>
              <a:t>Data Viewing Tools</a:t>
            </a:r>
          </a:p>
        </p:txBody>
      </p:sp>
      <p:sp>
        <p:nvSpPr>
          <p:cNvPr id="6" name="TextBox 5">
            <a:extLst>
              <a:ext uri="{FF2B5EF4-FFF2-40B4-BE49-F238E27FC236}">
                <a16:creationId xmlns:a16="http://schemas.microsoft.com/office/drawing/2014/main" id="{4EACC65E-BBAD-4DC3-8573-506C62E96F25}"/>
              </a:ext>
            </a:extLst>
          </p:cNvPr>
          <p:cNvSpPr txBox="1"/>
          <p:nvPr/>
        </p:nvSpPr>
        <p:spPr>
          <a:xfrm>
            <a:off x="419099" y="1569638"/>
            <a:ext cx="3748087" cy="37753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marL="685800" indent="-685800" defTabSz="228531" hangingPunct="0">
              <a:buClr>
                <a:srgbClr val="00B050"/>
              </a:buClr>
              <a:buFont typeface="Wingdings" pitchFamily="2" charset="2"/>
              <a:buChar char="ü"/>
            </a:pPr>
            <a:r>
              <a:rPr lang="en-US" sz="2200" b="1" dirty="0">
                <a:solidFill>
                  <a:schemeClr val="tx2"/>
                </a:solidFill>
                <a:sym typeface="Arial"/>
              </a:rPr>
              <a:t>Clear Review of Results</a:t>
            </a:r>
            <a:br>
              <a:rPr lang="en-US" sz="2200" b="1" dirty="0">
                <a:solidFill>
                  <a:schemeClr val="tx2"/>
                </a:solidFill>
                <a:sym typeface="Arial"/>
              </a:rPr>
            </a:br>
            <a:r>
              <a:rPr lang="en-US" sz="2200" b="1" dirty="0">
                <a:solidFill>
                  <a:schemeClr val="tx2"/>
                </a:solidFill>
                <a:sym typeface="Arial"/>
              </a:rPr>
              <a:t> </a:t>
            </a:r>
            <a:endParaRPr lang="en-US" sz="2200" b="1" dirty="0">
              <a:solidFill>
                <a:schemeClr val="tx2"/>
              </a:solidFill>
            </a:endParaRPr>
          </a:p>
          <a:p>
            <a:pPr marL="685800" indent="-685800" defTabSz="228531" hangingPunct="0">
              <a:buClr>
                <a:srgbClr val="00B050"/>
              </a:buClr>
              <a:buFont typeface="Wingdings" pitchFamily="2" charset="2"/>
              <a:buChar char="ü"/>
            </a:pPr>
            <a:r>
              <a:rPr lang="en-US" sz="2200" b="1" dirty="0">
                <a:solidFill>
                  <a:schemeClr val="tx2"/>
                </a:solidFill>
                <a:sym typeface="Arial"/>
              </a:rPr>
              <a:t>Quickly Sort on Keywords, Status or Control Family</a:t>
            </a:r>
            <a:br>
              <a:rPr lang="en-US" sz="2200" b="1" dirty="0">
                <a:solidFill>
                  <a:schemeClr val="tx2"/>
                </a:solidFill>
              </a:rPr>
            </a:br>
            <a:endParaRPr lang="en-US" sz="2200" b="1" dirty="0">
              <a:solidFill>
                <a:schemeClr val="tx2"/>
              </a:solidFill>
            </a:endParaRPr>
          </a:p>
          <a:p>
            <a:pPr marL="685800" indent="-685800" defTabSz="228531" hangingPunct="0">
              <a:buClr>
                <a:srgbClr val="00B050"/>
              </a:buClr>
              <a:buFont typeface="Wingdings" pitchFamily="2" charset="2"/>
              <a:buChar char="ü"/>
            </a:pPr>
            <a:r>
              <a:rPr lang="en-US" sz="2200" b="1" dirty="0">
                <a:solidFill>
                  <a:schemeClr val="tx2"/>
                </a:solidFill>
                <a:sym typeface="Arial"/>
              </a:rPr>
              <a:t>NIST Control Details Panel for Reference</a:t>
            </a:r>
            <a:br>
              <a:rPr lang="en-US" sz="2200" b="1" dirty="0">
                <a:solidFill>
                  <a:schemeClr val="tx2"/>
                </a:solidFill>
                <a:sym typeface="Arial"/>
              </a:rPr>
            </a:br>
            <a:endParaRPr lang="en-US" sz="2200" b="1" dirty="0">
              <a:solidFill>
                <a:schemeClr val="tx2"/>
              </a:solidFill>
              <a:sym typeface="Arial"/>
            </a:endParaRPr>
          </a:p>
          <a:p>
            <a:pPr marL="685800" indent="-685800" defTabSz="228531" hangingPunct="0">
              <a:buClr>
                <a:srgbClr val="00B050"/>
              </a:buClr>
              <a:buFont typeface="Wingdings" pitchFamily="2" charset="2"/>
              <a:buChar char="ü"/>
            </a:pPr>
            <a:r>
              <a:rPr lang="en-US" sz="2200" b="1" dirty="0">
                <a:solidFill>
                  <a:schemeClr val="tx2"/>
                </a:solidFill>
              </a:rPr>
              <a:t>Review of the InSpec Code </a:t>
            </a:r>
            <a:endParaRPr lang="en-US" sz="2200" b="1" dirty="0">
              <a:solidFill>
                <a:schemeClr val="tx2"/>
              </a:solidFill>
              <a:sym typeface="Arial"/>
            </a:endParaRPr>
          </a:p>
        </p:txBody>
      </p:sp>
      <p:sp>
        <p:nvSpPr>
          <p:cNvPr id="8" name="Rounded Rectangle 9">
            <a:extLst>
              <a:ext uri="{FF2B5EF4-FFF2-40B4-BE49-F238E27FC236}">
                <a16:creationId xmlns:a16="http://schemas.microsoft.com/office/drawing/2014/main" id="{8F5FE7D6-47D6-4228-9789-22C4B125EB0A}"/>
              </a:ext>
            </a:extLst>
          </p:cNvPr>
          <p:cNvSpPr/>
          <p:nvPr/>
        </p:nvSpPr>
        <p:spPr>
          <a:xfrm>
            <a:off x="3452794" y="6133939"/>
            <a:ext cx="7528866" cy="60874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Calibri"/>
                <a:hlinkClick r:id="rId2"/>
              </a:rPr>
              <a:t>https://mitre.github.io/heimdall-lite/</a:t>
            </a:r>
            <a:r>
              <a:rPr lang="en-US" dirty="0">
                <a:solidFill>
                  <a:schemeClr val="tx1"/>
                </a:solidFill>
                <a:cs typeface="Calibri"/>
              </a:rPr>
              <a:t> </a:t>
            </a:r>
          </a:p>
        </p:txBody>
      </p:sp>
      <p:pic>
        <p:nvPicPr>
          <p:cNvPr id="9" name="Picture 8">
            <a:extLst>
              <a:ext uri="{FF2B5EF4-FFF2-40B4-BE49-F238E27FC236}">
                <a16:creationId xmlns:a16="http://schemas.microsoft.com/office/drawing/2014/main" id="{9ECD9388-ADC3-42DC-9DB5-A1505A500976}"/>
              </a:ext>
            </a:extLst>
          </p:cNvPr>
          <p:cNvPicPr>
            <a:picLocks noChangeAspect="1"/>
          </p:cNvPicPr>
          <p:nvPr/>
        </p:nvPicPr>
        <p:blipFill>
          <a:blip r:embed="rId3"/>
          <a:stretch>
            <a:fillRect/>
          </a:stretch>
        </p:blipFill>
        <p:spPr>
          <a:xfrm>
            <a:off x="4243013" y="1660245"/>
            <a:ext cx="6699545" cy="3932732"/>
          </a:xfrm>
          <a:prstGeom prst="rect">
            <a:avLst/>
          </a:prstGeom>
        </p:spPr>
      </p:pic>
    </p:spTree>
    <p:extLst>
      <p:ext uri="{BB962C8B-B14F-4D97-AF65-F5344CB8AC3E}">
        <p14:creationId xmlns:p14="http://schemas.microsoft.com/office/powerpoint/2010/main" val="243464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2314D-D79B-48FA-B625-4089D4387BC4}"/>
              </a:ext>
            </a:extLst>
          </p:cNvPr>
          <p:cNvSpPr>
            <a:spLocks noGrp="1"/>
          </p:cNvSpPr>
          <p:nvPr>
            <p:ph type="title"/>
          </p:nvPr>
        </p:nvSpPr>
        <p:spPr>
          <a:xfrm>
            <a:off x="609599" y="110746"/>
            <a:ext cx="8522826" cy="552091"/>
          </a:xfrm>
        </p:spPr>
        <p:txBody>
          <a:bodyPr>
            <a:normAutofit/>
          </a:bodyPr>
          <a:lstStyle/>
          <a:p>
            <a:r>
              <a:rPr lang="en-US" dirty="0"/>
              <a:t>Heimdall – Details View</a:t>
            </a:r>
          </a:p>
        </p:txBody>
      </p:sp>
      <p:sp>
        <p:nvSpPr>
          <p:cNvPr id="6" name="Rectangle 5">
            <a:extLst>
              <a:ext uri="{FF2B5EF4-FFF2-40B4-BE49-F238E27FC236}">
                <a16:creationId xmlns:a16="http://schemas.microsoft.com/office/drawing/2014/main" id="{61B58C2E-E4FA-478F-BDB5-89491B08FE38}"/>
              </a:ext>
            </a:extLst>
          </p:cNvPr>
          <p:cNvSpPr/>
          <p:nvPr/>
        </p:nvSpPr>
        <p:spPr>
          <a:xfrm>
            <a:off x="10068560" y="91090"/>
            <a:ext cx="2027937"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square" anchor="ctr">
            <a:spAutoFit/>
          </a:bodyPr>
          <a:lstStyle/>
          <a:p>
            <a:r>
              <a:rPr lang="en-US" b="1" dirty="0"/>
              <a:t>Data Viewing Tools</a:t>
            </a:r>
          </a:p>
        </p:txBody>
      </p:sp>
      <p:sp>
        <p:nvSpPr>
          <p:cNvPr id="5" name="TextBox 4">
            <a:extLst>
              <a:ext uri="{FF2B5EF4-FFF2-40B4-BE49-F238E27FC236}">
                <a16:creationId xmlns:a16="http://schemas.microsoft.com/office/drawing/2014/main" id="{74C10CF7-347D-4905-818A-907C8F549499}"/>
              </a:ext>
            </a:extLst>
          </p:cNvPr>
          <p:cNvSpPr txBox="1"/>
          <p:nvPr/>
        </p:nvSpPr>
        <p:spPr>
          <a:xfrm>
            <a:off x="348401" y="1634952"/>
            <a:ext cx="3101162" cy="34368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marL="685800" indent="-685800" defTabSz="228531" hangingPunct="0">
              <a:buClr>
                <a:srgbClr val="00B050"/>
              </a:buClr>
              <a:buFont typeface="Wingdings" pitchFamily="2" charset="2"/>
              <a:buChar char="ü"/>
            </a:pPr>
            <a:r>
              <a:rPr lang="en-US" sz="2200" b="1" dirty="0">
                <a:solidFill>
                  <a:schemeClr val="tx2"/>
                </a:solidFill>
                <a:sym typeface="Arial"/>
              </a:rPr>
              <a:t>JSON allows the start at automated System Security Plan Content </a:t>
            </a:r>
            <a:br>
              <a:rPr lang="en-US" sz="2200" b="1" dirty="0">
                <a:solidFill>
                  <a:schemeClr val="tx2"/>
                </a:solidFill>
                <a:sym typeface="Arial"/>
              </a:rPr>
            </a:br>
            <a:r>
              <a:rPr lang="en-US" sz="2200" b="1" dirty="0">
                <a:solidFill>
                  <a:schemeClr val="tx2"/>
                </a:solidFill>
                <a:sym typeface="Arial"/>
              </a:rPr>
              <a:t> </a:t>
            </a:r>
            <a:endParaRPr lang="en-US" sz="2200" dirty="0">
              <a:solidFill>
                <a:schemeClr val="tx2"/>
              </a:solidFill>
            </a:endParaRPr>
          </a:p>
          <a:p>
            <a:pPr marL="685800" indent="-685800" defTabSz="228531" hangingPunct="0">
              <a:buClr>
                <a:srgbClr val="00B050"/>
              </a:buClr>
              <a:buFont typeface="Wingdings" pitchFamily="2" charset="2"/>
              <a:buChar char="ü"/>
            </a:pPr>
            <a:r>
              <a:rPr lang="en-US" sz="2200" b="1" dirty="0">
                <a:solidFill>
                  <a:schemeClr val="tx2"/>
                </a:solidFill>
                <a:sym typeface="Arial"/>
              </a:rPr>
              <a:t>Machine Readable Results allow one to adjust the data to each of your Systems</a:t>
            </a:r>
            <a:endParaRPr lang="en-US" sz="2200" dirty="0">
              <a:solidFill>
                <a:schemeClr val="tx2"/>
              </a:solidFill>
            </a:endParaRPr>
          </a:p>
        </p:txBody>
      </p:sp>
      <p:sp>
        <p:nvSpPr>
          <p:cNvPr id="7" name="Rounded Rectangle 9">
            <a:extLst>
              <a:ext uri="{FF2B5EF4-FFF2-40B4-BE49-F238E27FC236}">
                <a16:creationId xmlns:a16="http://schemas.microsoft.com/office/drawing/2014/main" id="{765193AB-1000-40A9-BC25-1065531C599D}"/>
              </a:ext>
            </a:extLst>
          </p:cNvPr>
          <p:cNvSpPr/>
          <p:nvPr/>
        </p:nvSpPr>
        <p:spPr>
          <a:xfrm>
            <a:off x="3452794" y="6133939"/>
            <a:ext cx="7528866" cy="60874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Calibri"/>
                <a:hlinkClick r:id="rId2"/>
              </a:rPr>
              <a:t>https://mitre.github.io/heimdall-lite/</a:t>
            </a:r>
            <a:r>
              <a:rPr lang="en-US" dirty="0">
                <a:solidFill>
                  <a:schemeClr val="tx1"/>
                </a:solidFill>
                <a:cs typeface="Calibri"/>
              </a:rPr>
              <a:t> </a:t>
            </a:r>
          </a:p>
        </p:txBody>
      </p:sp>
      <p:pic>
        <p:nvPicPr>
          <p:cNvPr id="8" name="Picture 7">
            <a:extLst>
              <a:ext uri="{FF2B5EF4-FFF2-40B4-BE49-F238E27FC236}">
                <a16:creationId xmlns:a16="http://schemas.microsoft.com/office/drawing/2014/main" id="{6C09A62B-5AC8-4747-8259-D19BEFB69854}"/>
              </a:ext>
            </a:extLst>
          </p:cNvPr>
          <p:cNvPicPr>
            <a:picLocks noChangeAspect="1"/>
          </p:cNvPicPr>
          <p:nvPr/>
        </p:nvPicPr>
        <p:blipFill>
          <a:blip r:embed="rId3"/>
          <a:stretch>
            <a:fillRect/>
          </a:stretch>
        </p:blipFill>
        <p:spPr>
          <a:xfrm>
            <a:off x="3588609" y="1350723"/>
            <a:ext cx="7845068" cy="4343850"/>
          </a:xfrm>
          <a:prstGeom prst="rect">
            <a:avLst/>
          </a:prstGeom>
        </p:spPr>
      </p:pic>
    </p:spTree>
    <p:extLst>
      <p:ext uri="{BB962C8B-B14F-4D97-AF65-F5344CB8AC3E}">
        <p14:creationId xmlns:p14="http://schemas.microsoft.com/office/powerpoint/2010/main" val="1411031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2314D-D79B-48FA-B625-4089D4387BC4}"/>
              </a:ext>
            </a:extLst>
          </p:cNvPr>
          <p:cNvSpPr>
            <a:spLocks noGrp="1"/>
          </p:cNvSpPr>
          <p:nvPr>
            <p:ph type="title"/>
          </p:nvPr>
        </p:nvSpPr>
        <p:spPr>
          <a:xfrm>
            <a:off x="609600" y="184376"/>
            <a:ext cx="8291332" cy="552091"/>
          </a:xfrm>
        </p:spPr>
        <p:txBody>
          <a:bodyPr>
            <a:normAutofit/>
          </a:bodyPr>
          <a:lstStyle/>
          <a:p>
            <a:r>
              <a:rPr lang="en-US" dirty="0"/>
              <a:t>Heimdall – InSpec Profile Code View</a:t>
            </a:r>
          </a:p>
        </p:txBody>
      </p:sp>
      <p:sp>
        <p:nvSpPr>
          <p:cNvPr id="6" name="Rectangle 5">
            <a:extLst>
              <a:ext uri="{FF2B5EF4-FFF2-40B4-BE49-F238E27FC236}">
                <a16:creationId xmlns:a16="http://schemas.microsoft.com/office/drawing/2014/main" id="{12A21A6D-3D78-4A11-9BCB-62EC97615E91}"/>
              </a:ext>
            </a:extLst>
          </p:cNvPr>
          <p:cNvSpPr/>
          <p:nvPr/>
        </p:nvSpPr>
        <p:spPr>
          <a:xfrm>
            <a:off x="10068560" y="91090"/>
            <a:ext cx="2027937"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square" anchor="ctr">
            <a:spAutoFit/>
          </a:bodyPr>
          <a:lstStyle/>
          <a:p>
            <a:r>
              <a:rPr lang="en-US" b="1" dirty="0"/>
              <a:t>Data Viewing Tools</a:t>
            </a:r>
          </a:p>
        </p:txBody>
      </p:sp>
      <p:pic>
        <p:nvPicPr>
          <p:cNvPr id="9" name="Picture 8">
            <a:extLst>
              <a:ext uri="{FF2B5EF4-FFF2-40B4-BE49-F238E27FC236}">
                <a16:creationId xmlns:a16="http://schemas.microsoft.com/office/drawing/2014/main" id="{4142CF0F-7AEA-4A28-A656-BE1FA98BEC54}"/>
              </a:ext>
            </a:extLst>
          </p:cNvPr>
          <p:cNvPicPr>
            <a:picLocks noChangeAspect="1"/>
          </p:cNvPicPr>
          <p:nvPr/>
        </p:nvPicPr>
        <p:blipFill rotWithShape="1">
          <a:blip r:embed="rId2"/>
          <a:srcRect t="1" b="54347"/>
          <a:stretch/>
        </p:blipFill>
        <p:spPr>
          <a:xfrm>
            <a:off x="344703" y="779710"/>
            <a:ext cx="5807281" cy="4739347"/>
          </a:xfrm>
          <a:prstGeom prst="rect">
            <a:avLst/>
          </a:prstGeom>
        </p:spPr>
      </p:pic>
      <p:pic>
        <p:nvPicPr>
          <p:cNvPr id="10" name="Picture 9">
            <a:extLst>
              <a:ext uri="{FF2B5EF4-FFF2-40B4-BE49-F238E27FC236}">
                <a16:creationId xmlns:a16="http://schemas.microsoft.com/office/drawing/2014/main" id="{2122C91D-41E1-41A5-B9F6-5CB89F8731F4}"/>
              </a:ext>
            </a:extLst>
          </p:cNvPr>
          <p:cNvPicPr>
            <a:picLocks noChangeAspect="1"/>
          </p:cNvPicPr>
          <p:nvPr/>
        </p:nvPicPr>
        <p:blipFill rotWithShape="1">
          <a:blip r:embed="rId2"/>
          <a:srcRect t="59019"/>
          <a:stretch/>
        </p:blipFill>
        <p:spPr>
          <a:xfrm>
            <a:off x="5799360" y="2454373"/>
            <a:ext cx="5807281" cy="4254337"/>
          </a:xfrm>
          <a:prstGeom prst="rect">
            <a:avLst/>
          </a:prstGeom>
        </p:spPr>
      </p:pic>
    </p:spTree>
    <p:extLst>
      <p:ext uri="{BB962C8B-B14F-4D97-AF65-F5344CB8AC3E}">
        <p14:creationId xmlns:p14="http://schemas.microsoft.com/office/powerpoint/2010/main" val="2258651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B819F7-94DA-46FB-9A41-35F04AEC8517}"/>
              </a:ext>
            </a:extLst>
          </p:cNvPr>
          <p:cNvSpPr>
            <a:spLocks noGrp="1"/>
          </p:cNvSpPr>
          <p:nvPr>
            <p:ph type="title"/>
          </p:nvPr>
        </p:nvSpPr>
        <p:spPr/>
        <p:txBody>
          <a:bodyPr>
            <a:normAutofit/>
          </a:bodyPr>
          <a:lstStyle/>
          <a:p>
            <a:r>
              <a:rPr lang="en-US" dirty="0"/>
              <a:t>Value of Building Security into DevOps</a:t>
            </a:r>
          </a:p>
        </p:txBody>
      </p:sp>
      <p:sp>
        <p:nvSpPr>
          <p:cNvPr id="3" name="Content Placeholder 2">
            <a:extLst>
              <a:ext uri="{FF2B5EF4-FFF2-40B4-BE49-F238E27FC236}">
                <a16:creationId xmlns:a16="http://schemas.microsoft.com/office/drawing/2014/main" id="{A45D337C-F60E-4B4F-9263-61844A6CCD0D}"/>
              </a:ext>
            </a:extLst>
          </p:cNvPr>
          <p:cNvSpPr>
            <a:spLocks noGrp="1"/>
          </p:cNvSpPr>
          <p:nvPr>
            <p:ph idx="1"/>
          </p:nvPr>
        </p:nvSpPr>
        <p:spPr>
          <a:xfrm>
            <a:off x="616449" y="1371601"/>
            <a:ext cx="11236720" cy="5362574"/>
          </a:xfrm>
        </p:spPr>
        <p:txBody>
          <a:bodyPr>
            <a:normAutofit fontScale="70000" lnSpcReduction="20000"/>
          </a:bodyPr>
          <a:lstStyle/>
          <a:p>
            <a:pPr>
              <a:lnSpc>
                <a:spcPct val="120000"/>
              </a:lnSpc>
            </a:pPr>
            <a:r>
              <a:rPr lang="en-US" sz="3000" dirty="0"/>
              <a:t>For the Business Owner: </a:t>
            </a:r>
          </a:p>
          <a:p>
            <a:pPr lvl="1">
              <a:lnSpc>
                <a:spcPct val="120000"/>
              </a:lnSpc>
            </a:pPr>
            <a:r>
              <a:rPr lang="en-US" sz="2600" dirty="0"/>
              <a:t>Projects will have a </a:t>
            </a:r>
            <a:r>
              <a:rPr lang="en-US" b="1" dirty="0">
                <a:solidFill>
                  <a:srgbClr val="0066CC"/>
                </a:solidFill>
              </a:rPr>
              <a:t>streamlined development pipeline </a:t>
            </a:r>
            <a:r>
              <a:rPr lang="en-US" sz="2600" dirty="0"/>
              <a:t>for delivering </a:t>
            </a:r>
            <a:r>
              <a:rPr lang="en-US" b="1" dirty="0">
                <a:solidFill>
                  <a:srgbClr val="0066CC"/>
                </a:solidFill>
              </a:rPr>
              <a:t>trusted</a:t>
            </a:r>
            <a:r>
              <a:rPr lang="en-US" sz="2600" dirty="0"/>
              <a:t> services to end users.</a:t>
            </a:r>
          </a:p>
          <a:p>
            <a:pPr>
              <a:lnSpc>
                <a:spcPct val="120000"/>
              </a:lnSpc>
            </a:pPr>
            <a:r>
              <a:rPr lang="en-US" sz="3000" dirty="0"/>
              <a:t>For the Developer: </a:t>
            </a:r>
          </a:p>
          <a:p>
            <a:pPr lvl="1">
              <a:lnSpc>
                <a:spcPct val="120000"/>
              </a:lnSpc>
            </a:pPr>
            <a:r>
              <a:rPr lang="en-US" dirty="0"/>
              <a:t>Empower the </a:t>
            </a:r>
            <a:r>
              <a:rPr lang="en-US" b="1" dirty="0">
                <a:solidFill>
                  <a:srgbClr val="0066CC"/>
                </a:solidFill>
              </a:rPr>
              <a:t>developer to reduce the security defect debt</a:t>
            </a:r>
            <a:r>
              <a:rPr lang="en-US" dirty="0"/>
              <a:t>, sprint-to-sprint</a:t>
            </a:r>
          </a:p>
          <a:p>
            <a:pPr>
              <a:lnSpc>
                <a:spcPct val="120000"/>
              </a:lnSpc>
            </a:pPr>
            <a:r>
              <a:rPr lang="en-US" sz="3000" dirty="0"/>
              <a:t>For the ISSO: </a:t>
            </a:r>
          </a:p>
          <a:p>
            <a:pPr lvl="1">
              <a:lnSpc>
                <a:spcPct val="120000"/>
              </a:lnSpc>
            </a:pPr>
            <a:r>
              <a:rPr lang="en-US" dirty="0"/>
              <a:t>Enable the </a:t>
            </a:r>
            <a:r>
              <a:rPr lang="en-US" b="1" dirty="0">
                <a:solidFill>
                  <a:srgbClr val="0066CC"/>
                </a:solidFill>
              </a:rPr>
              <a:t>ISSO to always know their security posture</a:t>
            </a:r>
          </a:p>
          <a:p>
            <a:pPr>
              <a:lnSpc>
                <a:spcPct val="120000"/>
              </a:lnSpc>
            </a:pPr>
            <a:r>
              <a:rPr lang="en-US" sz="3000" dirty="0"/>
              <a:t>For Security governance:</a:t>
            </a:r>
          </a:p>
          <a:p>
            <a:pPr lvl="1">
              <a:lnSpc>
                <a:spcPct val="120000"/>
              </a:lnSpc>
            </a:pPr>
            <a:r>
              <a:rPr lang="en-US" sz="2400" dirty="0"/>
              <a:t>Use </a:t>
            </a:r>
            <a:r>
              <a:rPr lang="en-US" sz="2400" b="1" dirty="0">
                <a:solidFill>
                  <a:srgbClr val="0066CC"/>
                </a:solidFill>
              </a:rPr>
              <a:t>DevOps pipeline to automatically generate security testing data</a:t>
            </a:r>
          </a:p>
          <a:p>
            <a:pPr lvl="2">
              <a:lnSpc>
                <a:spcPct val="120000"/>
              </a:lnSpc>
            </a:pPr>
            <a:r>
              <a:rPr lang="en-US" sz="2000" dirty="0"/>
              <a:t>Security controls and testing are embedded within the development pipeline and results in faster delivery of secure solutions</a:t>
            </a:r>
          </a:p>
          <a:p>
            <a:pPr lvl="1">
              <a:lnSpc>
                <a:spcPct val="120000"/>
              </a:lnSpc>
            </a:pPr>
            <a:r>
              <a:rPr lang="en-US" sz="2400" dirty="0"/>
              <a:t>Consistency and transparency in the way tests are performed</a:t>
            </a:r>
          </a:p>
          <a:p>
            <a:pPr lvl="2">
              <a:lnSpc>
                <a:spcPct val="120000"/>
              </a:lnSpc>
            </a:pPr>
            <a:r>
              <a:rPr lang="en-US" sz="2000" dirty="0"/>
              <a:t>provide a </a:t>
            </a:r>
            <a:r>
              <a:rPr lang="en-US" sz="2000" b="1" dirty="0">
                <a:solidFill>
                  <a:srgbClr val="0066CC"/>
                </a:solidFill>
              </a:rPr>
              <a:t>library the specific tests to be used</a:t>
            </a:r>
          </a:p>
          <a:p>
            <a:pPr lvl="1">
              <a:lnSpc>
                <a:spcPct val="120000"/>
              </a:lnSpc>
            </a:pPr>
            <a:r>
              <a:rPr lang="en-US" sz="2400" dirty="0"/>
              <a:t>Consistency and consolidation of the results from those tests</a:t>
            </a:r>
          </a:p>
          <a:p>
            <a:pPr lvl="2">
              <a:lnSpc>
                <a:spcPct val="120000"/>
              </a:lnSpc>
            </a:pPr>
            <a:r>
              <a:rPr lang="en-US" sz="2000" b="1" dirty="0">
                <a:solidFill>
                  <a:srgbClr val="0066CC"/>
                </a:solidFill>
              </a:rPr>
              <a:t>approve the format of results</a:t>
            </a:r>
            <a:r>
              <a:rPr lang="en-US" sz="2000" dirty="0"/>
              <a:t>, for consistency across all environments</a:t>
            </a:r>
          </a:p>
          <a:p>
            <a:pPr lvl="1">
              <a:lnSpc>
                <a:spcPct val="120000"/>
              </a:lnSpc>
            </a:pPr>
            <a:r>
              <a:rPr lang="en-US" sz="2400" dirty="0"/>
              <a:t>Lay a </a:t>
            </a:r>
            <a:r>
              <a:rPr lang="en-US" sz="2400" b="1" dirty="0">
                <a:solidFill>
                  <a:srgbClr val="0066CC"/>
                </a:solidFill>
              </a:rPr>
              <a:t>foundation for moving to ongoing authorization</a:t>
            </a:r>
            <a:r>
              <a:rPr lang="en-US" sz="2400" dirty="0"/>
              <a:t> decisions</a:t>
            </a:r>
          </a:p>
        </p:txBody>
      </p:sp>
    </p:spTree>
    <p:extLst>
      <p:ext uri="{BB962C8B-B14F-4D97-AF65-F5344CB8AC3E}">
        <p14:creationId xmlns:p14="http://schemas.microsoft.com/office/powerpoint/2010/main" val="422188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2314D-D79B-48FA-B625-4089D4387BC4}"/>
              </a:ext>
            </a:extLst>
          </p:cNvPr>
          <p:cNvSpPr>
            <a:spLocks noGrp="1"/>
          </p:cNvSpPr>
          <p:nvPr>
            <p:ph type="title"/>
          </p:nvPr>
        </p:nvSpPr>
        <p:spPr>
          <a:xfrm>
            <a:off x="702198" y="114396"/>
            <a:ext cx="7944091" cy="552091"/>
          </a:xfrm>
        </p:spPr>
        <p:txBody>
          <a:bodyPr>
            <a:normAutofit fontScale="90000"/>
          </a:bodyPr>
          <a:lstStyle/>
          <a:p>
            <a:r>
              <a:rPr lang="en-US" dirty="0"/>
              <a:t>Heimdall – Static Code Analysis Tool View</a:t>
            </a:r>
          </a:p>
        </p:txBody>
      </p:sp>
      <p:sp>
        <p:nvSpPr>
          <p:cNvPr id="5" name="Rectangle 4">
            <a:extLst>
              <a:ext uri="{FF2B5EF4-FFF2-40B4-BE49-F238E27FC236}">
                <a16:creationId xmlns:a16="http://schemas.microsoft.com/office/drawing/2014/main" id="{2DECB823-86A6-43C3-A262-6014B136F783}"/>
              </a:ext>
            </a:extLst>
          </p:cNvPr>
          <p:cNvSpPr/>
          <p:nvPr/>
        </p:nvSpPr>
        <p:spPr>
          <a:xfrm>
            <a:off x="10068560" y="91090"/>
            <a:ext cx="2027937" cy="369332"/>
          </a:xfrm>
          <a:prstGeom prst="rect">
            <a:avLst/>
          </a:prstGeom>
          <a:solidFill>
            <a:srgbClr val="D1FFE8"/>
          </a:solidFill>
          <a:ln>
            <a:solidFill>
              <a:srgbClr val="00B050"/>
            </a:solidFill>
          </a:ln>
          <a:effectLst>
            <a:outerShdw blurRad="50800" dist="38100" dir="2700000" algn="tl" rotWithShape="0">
              <a:prstClr val="black">
                <a:alpha val="40000"/>
              </a:prstClr>
            </a:outerShdw>
          </a:effectLst>
        </p:spPr>
        <p:txBody>
          <a:bodyPr wrap="square" anchor="ctr">
            <a:spAutoFit/>
          </a:bodyPr>
          <a:lstStyle/>
          <a:p>
            <a:r>
              <a:rPr lang="en-US" b="1" dirty="0"/>
              <a:t>Data Viewing Tools</a:t>
            </a:r>
          </a:p>
        </p:txBody>
      </p:sp>
      <p:pic>
        <p:nvPicPr>
          <p:cNvPr id="6" name="Picture 5">
            <a:extLst>
              <a:ext uri="{FF2B5EF4-FFF2-40B4-BE49-F238E27FC236}">
                <a16:creationId xmlns:a16="http://schemas.microsoft.com/office/drawing/2014/main" id="{88887B54-8245-4BAB-9B25-3C238C36F708}"/>
              </a:ext>
            </a:extLst>
          </p:cNvPr>
          <p:cNvPicPr>
            <a:picLocks noChangeAspect="1"/>
          </p:cNvPicPr>
          <p:nvPr/>
        </p:nvPicPr>
        <p:blipFill rotWithShape="1">
          <a:blip r:embed="rId2"/>
          <a:srcRect b="49362"/>
          <a:stretch/>
        </p:blipFill>
        <p:spPr>
          <a:xfrm>
            <a:off x="1641119" y="584953"/>
            <a:ext cx="4762091" cy="4606835"/>
          </a:xfrm>
          <a:prstGeom prst="rect">
            <a:avLst/>
          </a:prstGeom>
        </p:spPr>
      </p:pic>
      <p:pic>
        <p:nvPicPr>
          <p:cNvPr id="7" name="Picture 6">
            <a:extLst>
              <a:ext uri="{FF2B5EF4-FFF2-40B4-BE49-F238E27FC236}">
                <a16:creationId xmlns:a16="http://schemas.microsoft.com/office/drawing/2014/main" id="{368F8834-29FC-4E08-9455-8C5765C5658B}"/>
              </a:ext>
            </a:extLst>
          </p:cNvPr>
          <p:cNvPicPr>
            <a:picLocks noChangeAspect="1"/>
          </p:cNvPicPr>
          <p:nvPr/>
        </p:nvPicPr>
        <p:blipFill rotWithShape="1">
          <a:blip r:embed="rId2"/>
          <a:srcRect t="50305" b="10582"/>
          <a:stretch/>
        </p:blipFill>
        <p:spPr>
          <a:xfrm>
            <a:off x="5658634" y="3170463"/>
            <a:ext cx="4762091" cy="3558347"/>
          </a:xfrm>
          <a:prstGeom prst="rect">
            <a:avLst/>
          </a:prstGeom>
        </p:spPr>
      </p:pic>
    </p:spTree>
    <p:extLst>
      <p:ext uri="{BB962C8B-B14F-4D97-AF65-F5344CB8AC3E}">
        <p14:creationId xmlns:p14="http://schemas.microsoft.com/office/powerpoint/2010/main" val="1490349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672A-81CD-4E57-9ABD-BB6170F9A7B0}"/>
              </a:ext>
            </a:extLst>
          </p:cNvPr>
          <p:cNvSpPr>
            <a:spLocks noGrp="1"/>
          </p:cNvSpPr>
          <p:nvPr>
            <p:ph type="title"/>
          </p:nvPr>
        </p:nvSpPr>
        <p:spPr>
          <a:xfrm>
            <a:off x="616448" y="16970"/>
            <a:ext cx="11236721" cy="591060"/>
          </a:xfrm>
        </p:spPr>
        <p:txBody>
          <a:bodyPr>
            <a:normAutofit/>
          </a:bodyPr>
          <a:lstStyle/>
          <a:p>
            <a:r>
              <a:rPr lang="en-US" dirty="0"/>
              <a:t>Helping to Build an InSpec Community</a:t>
            </a:r>
          </a:p>
        </p:txBody>
      </p:sp>
      <p:pic>
        <p:nvPicPr>
          <p:cNvPr id="5" name="Picture 4">
            <a:extLst>
              <a:ext uri="{FF2B5EF4-FFF2-40B4-BE49-F238E27FC236}">
                <a16:creationId xmlns:a16="http://schemas.microsoft.com/office/drawing/2014/main" id="{A8A6D9B4-1E0A-46E4-BAAA-315F7131508A}"/>
              </a:ext>
            </a:extLst>
          </p:cNvPr>
          <p:cNvPicPr>
            <a:picLocks noChangeAspect="1"/>
          </p:cNvPicPr>
          <p:nvPr/>
        </p:nvPicPr>
        <p:blipFill>
          <a:blip r:embed="rId2"/>
          <a:stretch>
            <a:fillRect/>
          </a:stretch>
        </p:blipFill>
        <p:spPr>
          <a:xfrm>
            <a:off x="5927695" y="1029049"/>
            <a:ext cx="5186118" cy="5690807"/>
          </a:xfrm>
          <a:prstGeom prst="rect">
            <a:avLst/>
          </a:prstGeom>
          <a:ln>
            <a:solidFill>
              <a:schemeClr val="tx2"/>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DB1DE27-9027-47A0-A4CB-4A335793E25B}"/>
              </a:ext>
            </a:extLst>
          </p:cNvPr>
          <p:cNvPicPr>
            <a:picLocks noChangeAspect="1"/>
          </p:cNvPicPr>
          <p:nvPr/>
        </p:nvPicPr>
        <p:blipFill>
          <a:blip r:embed="rId3"/>
          <a:stretch>
            <a:fillRect/>
          </a:stretch>
        </p:blipFill>
        <p:spPr>
          <a:xfrm>
            <a:off x="658640" y="1029049"/>
            <a:ext cx="5083330" cy="5690807"/>
          </a:xfrm>
          <a:prstGeom prst="rect">
            <a:avLst/>
          </a:prstGeom>
          <a:ln>
            <a:solidFill>
              <a:schemeClr val="tx2"/>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1F21FF98-300E-46BF-8166-41CFDBA8CABF}"/>
              </a:ext>
            </a:extLst>
          </p:cNvPr>
          <p:cNvSpPr/>
          <p:nvPr/>
        </p:nvSpPr>
        <p:spPr>
          <a:xfrm>
            <a:off x="1123937" y="573490"/>
            <a:ext cx="10554917" cy="400110"/>
          </a:xfrm>
          <a:prstGeom prst="rect">
            <a:avLst/>
          </a:prstGeom>
        </p:spPr>
        <p:txBody>
          <a:bodyPr wrap="square">
            <a:spAutoFit/>
          </a:bodyPr>
          <a:lstStyle/>
          <a:p>
            <a:r>
              <a:rPr lang="en-US" sz="2000" dirty="0">
                <a:hlinkClick r:id="rId4"/>
              </a:rPr>
              <a:t>https://github.com/mitre/inspec_training_courses/tree/master/InSpec-Developer-Course</a:t>
            </a:r>
            <a:r>
              <a:rPr lang="en-US" sz="2000" dirty="0"/>
              <a:t> </a:t>
            </a:r>
          </a:p>
        </p:txBody>
      </p:sp>
    </p:spTree>
    <p:extLst>
      <p:ext uri="{BB962C8B-B14F-4D97-AF65-F5344CB8AC3E}">
        <p14:creationId xmlns:p14="http://schemas.microsoft.com/office/powerpoint/2010/main" val="154777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4A81B-F8CE-45D4-A8EE-A854549F1613}"/>
              </a:ext>
            </a:extLst>
          </p:cNvPr>
          <p:cNvSpPr>
            <a:spLocks noGrp="1"/>
          </p:cNvSpPr>
          <p:nvPr>
            <p:ph type="title"/>
          </p:nvPr>
        </p:nvSpPr>
        <p:spPr>
          <a:xfrm>
            <a:off x="479424" y="1709738"/>
            <a:ext cx="11522076" cy="2852737"/>
          </a:xfrm>
        </p:spPr>
        <p:txBody>
          <a:bodyPr>
            <a:noAutofit/>
          </a:bodyPr>
          <a:lstStyle/>
          <a:p>
            <a:r>
              <a:rPr lang="en-US" sz="4400" cap="all" dirty="0"/>
              <a:t>Security Documentation as code</a:t>
            </a:r>
            <a:br>
              <a:rPr lang="en-US" sz="4400" cap="all" dirty="0"/>
            </a:br>
            <a:r>
              <a:rPr lang="en-US" sz="4400" cap="all" dirty="0"/>
              <a:t>devsecops best practice focus area</a:t>
            </a:r>
          </a:p>
        </p:txBody>
      </p:sp>
      <p:sp>
        <p:nvSpPr>
          <p:cNvPr id="6" name="Text Placeholder 5">
            <a:extLst>
              <a:ext uri="{FF2B5EF4-FFF2-40B4-BE49-F238E27FC236}">
                <a16:creationId xmlns:a16="http://schemas.microsoft.com/office/drawing/2014/main" id="{0C7453EA-5442-4E61-A25A-3261AB41A53D}"/>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3269927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0A07D5-0351-4751-8A69-4A1EFA983FA6}"/>
              </a:ext>
            </a:extLst>
          </p:cNvPr>
          <p:cNvSpPr>
            <a:spLocks noGrp="1"/>
          </p:cNvSpPr>
          <p:nvPr>
            <p:ph type="title"/>
          </p:nvPr>
        </p:nvSpPr>
        <p:spPr/>
        <p:txBody>
          <a:bodyPr>
            <a:normAutofit/>
          </a:bodyPr>
          <a:lstStyle/>
          <a:p>
            <a:r>
              <a:rPr lang="en-US" dirty="0"/>
              <a:t>Security Documentation as Code Best Practice</a:t>
            </a:r>
          </a:p>
        </p:txBody>
      </p:sp>
      <p:sp>
        <p:nvSpPr>
          <p:cNvPr id="6" name="Content Placeholder 5">
            <a:extLst>
              <a:ext uri="{FF2B5EF4-FFF2-40B4-BE49-F238E27FC236}">
                <a16:creationId xmlns:a16="http://schemas.microsoft.com/office/drawing/2014/main" id="{128625B5-6897-484A-BD4C-48B66DD9EDA6}"/>
              </a:ext>
            </a:extLst>
          </p:cNvPr>
          <p:cNvSpPr>
            <a:spLocks noGrp="1"/>
          </p:cNvSpPr>
          <p:nvPr>
            <p:ph idx="1"/>
          </p:nvPr>
        </p:nvSpPr>
        <p:spPr>
          <a:xfrm>
            <a:off x="523875" y="1600201"/>
            <a:ext cx="11144250" cy="5257799"/>
          </a:xfrm>
        </p:spPr>
        <p:txBody>
          <a:bodyPr>
            <a:normAutofit/>
          </a:bodyPr>
          <a:lstStyle/>
          <a:p>
            <a:pPr>
              <a:lnSpc>
                <a:spcPct val="100000"/>
              </a:lnSpc>
            </a:pPr>
            <a:r>
              <a:rPr lang="en-US" b="0" dirty="0"/>
              <a:t>This focus area uses the pipeline to directly perform security validation tests. </a:t>
            </a:r>
          </a:p>
          <a:p>
            <a:pPr>
              <a:lnSpc>
                <a:spcPct val="100000"/>
              </a:lnSpc>
            </a:pPr>
            <a:r>
              <a:rPr lang="en-US" b="0" dirty="0"/>
              <a:t>For example, </a:t>
            </a:r>
            <a:r>
              <a:rPr lang="en-US" b="0" dirty="0" err="1"/>
              <a:t>InSpec</a:t>
            </a:r>
            <a:r>
              <a:rPr lang="en-US" b="0" dirty="0"/>
              <a:t> profiles include documentation for each security test they perform, and hence provide the context of each successful security check they perform. </a:t>
            </a:r>
          </a:p>
          <a:p>
            <a:pPr>
              <a:lnSpc>
                <a:spcPct val="100000"/>
              </a:lnSpc>
            </a:pPr>
            <a:r>
              <a:rPr lang="en-US" b="0" dirty="0"/>
              <a:t>Each security check is also linked to a NIST SP 800-53 control. </a:t>
            </a:r>
          </a:p>
          <a:p>
            <a:pPr>
              <a:lnSpc>
                <a:spcPct val="100000"/>
              </a:lnSpc>
            </a:pPr>
            <a:r>
              <a:rPr lang="en-US" b="0" dirty="0"/>
              <a:t>A DevOps team can use this data, grouped by security control, to help populate or supplement private implementation details in the SSP.</a:t>
            </a:r>
          </a:p>
          <a:p>
            <a:pPr>
              <a:lnSpc>
                <a:spcPct val="100000"/>
              </a:lnSpc>
            </a:pPr>
            <a:r>
              <a:rPr lang="en-US" b="0" dirty="0"/>
              <a:t>For example, the Heimdall viewer provides a different view of the JSON data output for SSP-ready use:</a:t>
            </a:r>
          </a:p>
        </p:txBody>
      </p:sp>
    </p:spTree>
    <p:extLst>
      <p:ext uri="{BB962C8B-B14F-4D97-AF65-F5344CB8AC3E}">
        <p14:creationId xmlns:p14="http://schemas.microsoft.com/office/powerpoint/2010/main" val="2852307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738E-15B9-45FC-AF46-2B7B4F22DD60}"/>
              </a:ext>
            </a:extLst>
          </p:cNvPr>
          <p:cNvSpPr>
            <a:spLocks noGrp="1"/>
          </p:cNvSpPr>
          <p:nvPr>
            <p:ph type="title"/>
          </p:nvPr>
        </p:nvSpPr>
        <p:spPr>
          <a:xfrm>
            <a:off x="616448" y="54678"/>
            <a:ext cx="11236721" cy="750253"/>
          </a:xfrm>
        </p:spPr>
        <p:txBody>
          <a:bodyPr>
            <a:noAutofit/>
          </a:bodyPr>
          <a:lstStyle/>
          <a:p>
            <a:pPr algn="ctr"/>
            <a:r>
              <a:rPr lang="en-US" sz="4000" dirty="0">
                <a:latin typeface="+mn-lt"/>
                <a:cs typeface="Aharoni" panose="02010803020104030203" pitchFamily="2" charset="-79"/>
              </a:rPr>
              <a:t>The Tech: Using InSpec for Security Documentation</a:t>
            </a:r>
            <a:endParaRPr lang="en-US" sz="4000" dirty="0">
              <a:latin typeface="+mn-lt"/>
            </a:endParaRPr>
          </a:p>
        </p:txBody>
      </p:sp>
      <p:sp>
        <p:nvSpPr>
          <p:cNvPr id="5" name="TextBox 4">
            <a:extLst>
              <a:ext uri="{FF2B5EF4-FFF2-40B4-BE49-F238E27FC236}">
                <a16:creationId xmlns:a16="http://schemas.microsoft.com/office/drawing/2014/main" id="{ABE21DE4-15E2-46E1-9B1B-A56234DEE1B1}"/>
              </a:ext>
            </a:extLst>
          </p:cNvPr>
          <p:cNvSpPr txBox="1"/>
          <p:nvPr/>
        </p:nvSpPr>
        <p:spPr>
          <a:xfrm>
            <a:off x="840658" y="1292685"/>
            <a:ext cx="2266335" cy="1477328"/>
          </a:xfrm>
          <a:prstGeom prst="rect">
            <a:avLst/>
          </a:prstGeom>
          <a:noFill/>
        </p:spPr>
        <p:txBody>
          <a:bodyPr wrap="square" rtlCol="0">
            <a:spAutoFit/>
          </a:bodyPr>
          <a:lstStyle/>
          <a:p>
            <a:r>
              <a:rPr lang="en-US" i="1" dirty="0"/>
              <a:t>Transparency and visibility into control implementation details in DevOps environments</a:t>
            </a:r>
          </a:p>
        </p:txBody>
      </p:sp>
      <p:pic>
        <p:nvPicPr>
          <p:cNvPr id="10" name="Picture 9">
            <a:extLst>
              <a:ext uri="{FF2B5EF4-FFF2-40B4-BE49-F238E27FC236}">
                <a16:creationId xmlns:a16="http://schemas.microsoft.com/office/drawing/2014/main" id="{C20C038D-4950-434D-8936-36FADDCB3664}"/>
              </a:ext>
            </a:extLst>
          </p:cNvPr>
          <p:cNvPicPr>
            <a:picLocks noChangeAspect="1"/>
          </p:cNvPicPr>
          <p:nvPr/>
        </p:nvPicPr>
        <p:blipFill>
          <a:blip r:embed="rId3"/>
          <a:stretch>
            <a:fillRect/>
          </a:stretch>
        </p:blipFill>
        <p:spPr>
          <a:xfrm>
            <a:off x="3106993" y="779292"/>
            <a:ext cx="7434876" cy="5864039"/>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85513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4A81B-F8CE-45D4-A8EE-A854549F1613}"/>
              </a:ext>
            </a:extLst>
          </p:cNvPr>
          <p:cNvSpPr>
            <a:spLocks noGrp="1"/>
          </p:cNvSpPr>
          <p:nvPr>
            <p:ph type="title"/>
          </p:nvPr>
        </p:nvSpPr>
        <p:spPr>
          <a:xfrm>
            <a:off x="441324" y="1709738"/>
            <a:ext cx="11426825" cy="2852737"/>
          </a:xfrm>
        </p:spPr>
        <p:txBody>
          <a:bodyPr>
            <a:normAutofit fontScale="90000"/>
          </a:bodyPr>
          <a:lstStyle/>
          <a:p>
            <a:r>
              <a:rPr lang="en-US" sz="5400" cap="all" dirty="0"/>
              <a:t>Change management auditing</a:t>
            </a:r>
            <a:br>
              <a:rPr lang="en-US" sz="5400" cap="all" dirty="0"/>
            </a:br>
            <a:r>
              <a:rPr lang="en-US" sz="5400" cap="all" dirty="0"/>
              <a:t>devsecops best practice focus area</a:t>
            </a:r>
          </a:p>
        </p:txBody>
      </p:sp>
      <p:sp>
        <p:nvSpPr>
          <p:cNvPr id="6" name="Text Placeholder 5">
            <a:extLst>
              <a:ext uri="{FF2B5EF4-FFF2-40B4-BE49-F238E27FC236}">
                <a16:creationId xmlns:a16="http://schemas.microsoft.com/office/drawing/2014/main" id="{0C7453EA-5442-4E61-A25A-3261AB41A53D}"/>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222686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2ACA64D-3D55-4DD5-A721-4C583D6B6747}"/>
              </a:ext>
            </a:extLst>
          </p:cNvPr>
          <p:cNvSpPr/>
          <p:nvPr/>
        </p:nvSpPr>
        <p:spPr>
          <a:xfrm>
            <a:off x="3363564" y="1867329"/>
            <a:ext cx="2644533" cy="2160497"/>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b"/>
          <a:lstStyle/>
          <a:p>
            <a:endParaRPr lang="en-US" sz="1050" i="1" dirty="0">
              <a:solidFill>
                <a:schemeClr val="tx1"/>
              </a:solidFill>
            </a:endParaRPr>
          </a:p>
        </p:txBody>
      </p:sp>
      <p:sp>
        <p:nvSpPr>
          <p:cNvPr id="2" name="Title 1">
            <a:extLst>
              <a:ext uri="{FF2B5EF4-FFF2-40B4-BE49-F238E27FC236}">
                <a16:creationId xmlns:a16="http://schemas.microsoft.com/office/drawing/2014/main" id="{C93874CD-F81C-4816-ACEC-F3E00F01DCC5}"/>
              </a:ext>
            </a:extLst>
          </p:cNvPr>
          <p:cNvSpPr>
            <a:spLocks noGrp="1"/>
          </p:cNvSpPr>
          <p:nvPr>
            <p:ph type="title"/>
          </p:nvPr>
        </p:nvSpPr>
        <p:spPr>
          <a:xfrm>
            <a:off x="616448" y="26398"/>
            <a:ext cx="11236721" cy="750253"/>
          </a:xfrm>
        </p:spPr>
        <p:txBody>
          <a:bodyPr vert="horz" lIns="91440" tIns="45720" rIns="91440" bIns="45720" rtlCol="0" anchor="ctr">
            <a:noAutofit/>
          </a:bodyPr>
          <a:lstStyle/>
          <a:p>
            <a:r>
              <a:rPr lang="en-US" sz="3600" b="1" dirty="0">
                <a:latin typeface="+mn-lt"/>
                <a:cs typeface="Aharoni" panose="02010803020104030203" pitchFamily="2" charset="-79"/>
              </a:rPr>
              <a:t>Change Management Auditing</a:t>
            </a:r>
          </a:p>
        </p:txBody>
      </p:sp>
      <p:sp>
        <p:nvSpPr>
          <p:cNvPr id="57" name="Arrow: Right 56">
            <a:extLst>
              <a:ext uri="{FF2B5EF4-FFF2-40B4-BE49-F238E27FC236}">
                <a16:creationId xmlns:a16="http://schemas.microsoft.com/office/drawing/2014/main" id="{FDD3BA14-EB81-4D6C-8416-82270307FD3F}"/>
              </a:ext>
            </a:extLst>
          </p:cNvPr>
          <p:cNvSpPr/>
          <p:nvPr/>
        </p:nvSpPr>
        <p:spPr>
          <a:xfrm rot="16200000" flipH="1">
            <a:off x="3781911" y="3767117"/>
            <a:ext cx="2559549"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Logs</a:t>
            </a:r>
          </a:p>
        </p:txBody>
      </p:sp>
      <p:sp>
        <p:nvSpPr>
          <p:cNvPr id="15" name="Rectangle 14">
            <a:extLst>
              <a:ext uri="{FF2B5EF4-FFF2-40B4-BE49-F238E27FC236}">
                <a16:creationId xmlns:a16="http://schemas.microsoft.com/office/drawing/2014/main" id="{A2F428AD-91CD-4755-939D-BCA3B0470946}"/>
              </a:ext>
            </a:extLst>
          </p:cNvPr>
          <p:cNvSpPr/>
          <p:nvPr/>
        </p:nvSpPr>
        <p:spPr>
          <a:xfrm>
            <a:off x="310558" y="5375681"/>
            <a:ext cx="11576641" cy="914400"/>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txBody>
          <a:bodyPr wrap="square" rtlCol="0">
            <a:spAutoFit/>
          </a:bodyPr>
          <a:lstStyle/>
          <a:p>
            <a:pPr algn="ctr"/>
            <a:endParaRPr lang="en-US" sz="1400" b="1" dirty="0">
              <a:solidFill>
                <a:srgbClr val="FF0000"/>
              </a:solidFill>
            </a:endParaRPr>
          </a:p>
        </p:txBody>
      </p:sp>
      <p:sp>
        <p:nvSpPr>
          <p:cNvPr id="39" name="Arrow: Right 38">
            <a:extLst>
              <a:ext uri="{FF2B5EF4-FFF2-40B4-BE49-F238E27FC236}">
                <a16:creationId xmlns:a16="http://schemas.microsoft.com/office/drawing/2014/main" id="{CFBEC2CE-4567-4995-9F05-9775F623B8A0}"/>
              </a:ext>
            </a:extLst>
          </p:cNvPr>
          <p:cNvSpPr/>
          <p:nvPr/>
        </p:nvSpPr>
        <p:spPr>
          <a:xfrm>
            <a:off x="1297641" y="2474239"/>
            <a:ext cx="1067740"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sp>
        <p:nvSpPr>
          <p:cNvPr id="40" name="Arrow: Right 39">
            <a:extLst>
              <a:ext uri="{FF2B5EF4-FFF2-40B4-BE49-F238E27FC236}">
                <a16:creationId xmlns:a16="http://schemas.microsoft.com/office/drawing/2014/main" id="{F54B085A-7DD2-4106-AA9B-9A1E0066305A}"/>
              </a:ext>
            </a:extLst>
          </p:cNvPr>
          <p:cNvSpPr/>
          <p:nvPr/>
        </p:nvSpPr>
        <p:spPr>
          <a:xfrm>
            <a:off x="3169522" y="2474239"/>
            <a:ext cx="997310"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44" name="Arrow: Right 43">
            <a:extLst>
              <a:ext uri="{FF2B5EF4-FFF2-40B4-BE49-F238E27FC236}">
                <a16:creationId xmlns:a16="http://schemas.microsoft.com/office/drawing/2014/main" id="{BFE2DA21-F0A1-43A2-B675-91874C5A8B40}"/>
              </a:ext>
            </a:extLst>
          </p:cNvPr>
          <p:cNvSpPr/>
          <p:nvPr/>
        </p:nvSpPr>
        <p:spPr>
          <a:xfrm rot="16200000" flipH="1">
            <a:off x="-576572" y="3726838"/>
            <a:ext cx="2640107"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Logs</a:t>
            </a:r>
          </a:p>
        </p:txBody>
      </p:sp>
      <p:sp>
        <p:nvSpPr>
          <p:cNvPr id="55" name="Arrow: Right 54">
            <a:extLst>
              <a:ext uri="{FF2B5EF4-FFF2-40B4-BE49-F238E27FC236}">
                <a16:creationId xmlns:a16="http://schemas.microsoft.com/office/drawing/2014/main" id="{258B9415-C11F-4390-9A82-AA3177A2CFA4}"/>
              </a:ext>
            </a:extLst>
          </p:cNvPr>
          <p:cNvSpPr/>
          <p:nvPr/>
        </p:nvSpPr>
        <p:spPr>
          <a:xfrm rot="16200000" flipH="1">
            <a:off x="1454174" y="3726838"/>
            <a:ext cx="2640107"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Logs</a:t>
            </a:r>
          </a:p>
        </p:txBody>
      </p:sp>
      <p:sp>
        <p:nvSpPr>
          <p:cNvPr id="60" name="TextBox 59">
            <a:extLst>
              <a:ext uri="{FF2B5EF4-FFF2-40B4-BE49-F238E27FC236}">
                <a16:creationId xmlns:a16="http://schemas.microsoft.com/office/drawing/2014/main" id="{F6D307DB-9C66-4C01-8556-71B1ACEAE81F}"/>
              </a:ext>
            </a:extLst>
          </p:cNvPr>
          <p:cNvSpPr txBox="1"/>
          <p:nvPr/>
        </p:nvSpPr>
        <p:spPr>
          <a:xfrm>
            <a:off x="2407918" y="5397383"/>
            <a:ext cx="1964058" cy="840230"/>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spAutoFit/>
          </a:bodyPr>
          <a:lstStyle>
            <a:defPPr>
              <a:defRPr lang="en-US"/>
            </a:defPPr>
            <a:lvl1pPr marL="233363" indent="-233363">
              <a:defRPr sz="1600" b="1"/>
            </a:lvl1pPr>
          </a:lstStyle>
          <a:p>
            <a:pPr marL="0" indent="0" algn="ctr">
              <a:lnSpc>
                <a:spcPct val="90000"/>
              </a:lnSpc>
            </a:pPr>
            <a:r>
              <a:rPr lang="en-US" sz="1800" dirty="0"/>
              <a:t>Change Management Auditing </a:t>
            </a:r>
          </a:p>
        </p:txBody>
      </p:sp>
      <p:sp>
        <p:nvSpPr>
          <p:cNvPr id="66" name="Arrow: Right 65">
            <a:extLst>
              <a:ext uri="{FF2B5EF4-FFF2-40B4-BE49-F238E27FC236}">
                <a16:creationId xmlns:a16="http://schemas.microsoft.com/office/drawing/2014/main" id="{01DA3077-D44F-4BCA-A0D5-6F4C12F057F7}"/>
              </a:ext>
            </a:extLst>
          </p:cNvPr>
          <p:cNvSpPr/>
          <p:nvPr/>
        </p:nvSpPr>
        <p:spPr>
          <a:xfrm rot="16200000" flipH="1">
            <a:off x="9109000" y="3104330"/>
            <a:ext cx="3885123" cy="57828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Logs</a:t>
            </a:r>
          </a:p>
        </p:txBody>
      </p:sp>
      <p:sp>
        <p:nvSpPr>
          <p:cNvPr id="41" name="Arrow: Right 40">
            <a:extLst>
              <a:ext uri="{FF2B5EF4-FFF2-40B4-BE49-F238E27FC236}">
                <a16:creationId xmlns:a16="http://schemas.microsoft.com/office/drawing/2014/main" id="{756F86FE-CE4E-4D50-8F05-1E528D84F0C9}"/>
              </a:ext>
            </a:extLst>
          </p:cNvPr>
          <p:cNvSpPr/>
          <p:nvPr/>
        </p:nvSpPr>
        <p:spPr>
          <a:xfrm>
            <a:off x="5744222" y="1997458"/>
            <a:ext cx="2136062" cy="862290"/>
          </a:xfrm>
          <a:prstGeom prst="rightArrow">
            <a:avLst>
              <a:gd name="adj1" fmla="val 71864"/>
              <a:gd name="adj2" fmla="val 50000"/>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Create/</a:t>
            </a:r>
            <a:br>
              <a:rPr lang="en-US" sz="1400" b="1" dirty="0"/>
            </a:br>
            <a:r>
              <a:rPr lang="en-US" sz="1400" b="1" dirty="0"/>
              <a:t>Configure</a:t>
            </a:r>
          </a:p>
        </p:txBody>
      </p:sp>
      <p:sp>
        <p:nvSpPr>
          <p:cNvPr id="17" name="Arrow: Chevron 16">
            <a:extLst>
              <a:ext uri="{FF2B5EF4-FFF2-40B4-BE49-F238E27FC236}">
                <a16:creationId xmlns:a16="http://schemas.microsoft.com/office/drawing/2014/main" id="{AAAE7348-79D2-4054-AAEE-2A267250D10A}"/>
              </a:ext>
            </a:extLst>
          </p:cNvPr>
          <p:cNvSpPr/>
          <p:nvPr/>
        </p:nvSpPr>
        <p:spPr>
          <a:xfrm>
            <a:off x="1998565" y="842273"/>
            <a:ext cx="1579935" cy="560732"/>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Commit</a:t>
            </a:r>
          </a:p>
        </p:txBody>
      </p:sp>
      <p:sp>
        <p:nvSpPr>
          <p:cNvPr id="18" name="Arrow: Chevron 17">
            <a:extLst>
              <a:ext uri="{FF2B5EF4-FFF2-40B4-BE49-F238E27FC236}">
                <a16:creationId xmlns:a16="http://schemas.microsoft.com/office/drawing/2014/main" id="{E4CA4B1B-492F-4822-90F6-7277F42D1E18}"/>
              </a:ext>
            </a:extLst>
          </p:cNvPr>
          <p:cNvSpPr/>
          <p:nvPr/>
        </p:nvSpPr>
        <p:spPr>
          <a:xfrm>
            <a:off x="3578500" y="842273"/>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Build</a:t>
            </a:r>
          </a:p>
        </p:txBody>
      </p:sp>
      <p:sp>
        <p:nvSpPr>
          <p:cNvPr id="19" name="Arrow: Chevron 18">
            <a:extLst>
              <a:ext uri="{FF2B5EF4-FFF2-40B4-BE49-F238E27FC236}">
                <a16:creationId xmlns:a16="http://schemas.microsoft.com/office/drawing/2014/main" id="{C2C80588-D326-4693-B57F-0A44B18D25C6}"/>
              </a:ext>
            </a:extLst>
          </p:cNvPr>
          <p:cNvSpPr/>
          <p:nvPr/>
        </p:nvSpPr>
        <p:spPr>
          <a:xfrm>
            <a:off x="5144986" y="842273"/>
            <a:ext cx="1579935" cy="560732"/>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Unit Test</a:t>
            </a:r>
          </a:p>
        </p:txBody>
      </p:sp>
      <p:sp>
        <p:nvSpPr>
          <p:cNvPr id="20" name="Arrow: Chevron 19">
            <a:extLst>
              <a:ext uri="{FF2B5EF4-FFF2-40B4-BE49-F238E27FC236}">
                <a16:creationId xmlns:a16="http://schemas.microsoft.com/office/drawing/2014/main" id="{17A210E3-D570-467F-81BB-70A90789DD38}"/>
              </a:ext>
            </a:extLst>
          </p:cNvPr>
          <p:cNvSpPr/>
          <p:nvPr/>
        </p:nvSpPr>
        <p:spPr>
          <a:xfrm>
            <a:off x="6724921" y="834528"/>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Deploy</a:t>
            </a:r>
          </a:p>
        </p:txBody>
      </p:sp>
      <p:sp>
        <p:nvSpPr>
          <p:cNvPr id="21" name="Arrow: Chevron 20">
            <a:extLst>
              <a:ext uri="{FF2B5EF4-FFF2-40B4-BE49-F238E27FC236}">
                <a16:creationId xmlns:a16="http://schemas.microsoft.com/office/drawing/2014/main" id="{155081C8-A1DD-4ABE-8C1A-665553A38E16}"/>
              </a:ext>
            </a:extLst>
          </p:cNvPr>
          <p:cNvSpPr/>
          <p:nvPr/>
        </p:nvSpPr>
        <p:spPr>
          <a:xfrm>
            <a:off x="8291409" y="819114"/>
            <a:ext cx="1579935" cy="560732"/>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Test</a:t>
            </a:r>
          </a:p>
        </p:txBody>
      </p:sp>
      <p:sp>
        <p:nvSpPr>
          <p:cNvPr id="22" name="Arrow: Chevron 21">
            <a:extLst>
              <a:ext uri="{FF2B5EF4-FFF2-40B4-BE49-F238E27FC236}">
                <a16:creationId xmlns:a16="http://schemas.microsoft.com/office/drawing/2014/main" id="{453DD875-E73B-410D-B984-AE309BC9251F}"/>
              </a:ext>
            </a:extLst>
          </p:cNvPr>
          <p:cNvSpPr/>
          <p:nvPr/>
        </p:nvSpPr>
        <p:spPr>
          <a:xfrm>
            <a:off x="9871342" y="842273"/>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91440" tIns="91085" rIns="0"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Production</a:t>
            </a:r>
          </a:p>
        </p:txBody>
      </p:sp>
      <p:sp>
        <p:nvSpPr>
          <p:cNvPr id="38" name="Arrow: Chevron 37">
            <a:extLst>
              <a:ext uri="{FF2B5EF4-FFF2-40B4-BE49-F238E27FC236}">
                <a16:creationId xmlns:a16="http://schemas.microsoft.com/office/drawing/2014/main" id="{AA780E84-040C-47E1-914A-3EA96704815B}"/>
              </a:ext>
            </a:extLst>
          </p:cNvPr>
          <p:cNvSpPr/>
          <p:nvPr/>
        </p:nvSpPr>
        <p:spPr>
          <a:xfrm>
            <a:off x="456387" y="842273"/>
            <a:ext cx="1579935" cy="560732"/>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107811" bIns="91087" numCol="1" spcCol="1270" rtlCol="0" anchor="ctr" anchorCtr="0">
            <a:noAutofit/>
          </a:bodyPr>
          <a:lstStyle/>
          <a:p>
            <a:pPr algn="ctr" defTabSz="444500">
              <a:lnSpc>
                <a:spcPct val="90000"/>
              </a:lnSpc>
              <a:spcBef>
                <a:spcPct val="0"/>
              </a:spcBef>
              <a:spcAft>
                <a:spcPct val="35000"/>
              </a:spcAft>
            </a:pPr>
            <a:r>
              <a:rPr lang="en-US" sz="1400" b="1" kern="1200" dirty="0">
                <a:solidFill>
                  <a:schemeClr val="bg1"/>
                </a:solidFill>
              </a:rPr>
              <a:t>Plan</a:t>
            </a:r>
          </a:p>
        </p:txBody>
      </p:sp>
      <p:sp>
        <p:nvSpPr>
          <p:cNvPr id="45" name="Rectangle 44">
            <a:extLst>
              <a:ext uri="{FF2B5EF4-FFF2-40B4-BE49-F238E27FC236}">
                <a16:creationId xmlns:a16="http://schemas.microsoft.com/office/drawing/2014/main" id="{07E5AD53-BD75-4BD0-B105-DC13F32DF4A5}"/>
              </a:ext>
            </a:extLst>
          </p:cNvPr>
          <p:cNvSpPr/>
          <p:nvPr/>
        </p:nvSpPr>
        <p:spPr>
          <a:xfrm>
            <a:off x="4199748" y="1938731"/>
            <a:ext cx="1482687" cy="1218105"/>
          </a:xfrm>
          <a:prstGeom prst="rect">
            <a:avLst/>
          </a:prstGeom>
          <a:solidFill>
            <a:schemeClr val="bg1"/>
          </a:solidFill>
          <a:ln w="31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i="1" dirty="0">
                <a:solidFill>
                  <a:schemeClr val="tx1"/>
                </a:solidFill>
              </a:rPr>
              <a:t>Orchestration Server used to Create, Configure, and Validate</a:t>
            </a:r>
          </a:p>
        </p:txBody>
      </p:sp>
      <p:sp>
        <p:nvSpPr>
          <p:cNvPr id="47" name="Rectangle 46">
            <a:extLst>
              <a:ext uri="{FF2B5EF4-FFF2-40B4-BE49-F238E27FC236}">
                <a16:creationId xmlns:a16="http://schemas.microsoft.com/office/drawing/2014/main" id="{03267D5E-2798-4527-9556-A2FF19CB250C}"/>
              </a:ext>
            </a:extLst>
          </p:cNvPr>
          <p:cNvSpPr/>
          <p:nvPr/>
        </p:nvSpPr>
        <p:spPr>
          <a:xfrm>
            <a:off x="7933134" y="1530095"/>
            <a:ext cx="2112724" cy="3716129"/>
          </a:xfrm>
          <a:prstGeom prst="rect">
            <a:avLst/>
          </a:prstGeom>
          <a:solidFill>
            <a:schemeClr val="accent2">
              <a:lumMod val="40000"/>
              <a:lumOff val="6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Cube 47">
            <a:extLst>
              <a:ext uri="{FF2B5EF4-FFF2-40B4-BE49-F238E27FC236}">
                <a16:creationId xmlns:a16="http://schemas.microsoft.com/office/drawing/2014/main" id="{ED1E98DD-8103-412E-B6D9-D0B7ECD2A43D}"/>
              </a:ext>
            </a:extLst>
          </p:cNvPr>
          <p:cNvSpPr/>
          <p:nvPr/>
        </p:nvSpPr>
        <p:spPr>
          <a:xfrm>
            <a:off x="8054282" y="4734276"/>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Cloud Services</a:t>
            </a:r>
          </a:p>
        </p:txBody>
      </p:sp>
      <p:sp>
        <p:nvSpPr>
          <p:cNvPr id="49" name="Cube 48">
            <a:extLst>
              <a:ext uri="{FF2B5EF4-FFF2-40B4-BE49-F238E27FC236}">
                <a16:creationId xmlns:a16="http://schemas.microsoft.com/office/drawing/2014/main" id="{5C6C5307-DD07-46DE-928E-36AACB6B5276}"/>
              </a:ext>
            </a:extLst>
          </p:cNvPr>
          <p:cNvSpPr/>
          <p:nvPr/>
        </p:nvSpPr>
        <p:spPr>
          <a:xfrm>
            <a:off x="8054282" y="4293882"/>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Network Components</a:t>
            </a:r>
          </a:p>
        </p:txBody>
      </p:sp>
      <p:sp>
        <p:nvSpPr>
          <p:cNvPr id="50" name="Cube 49">
            <a:extLst>
              <a:ext uri="{FF2B5EF4-FFF2-40B4-BE49-F238E27FC236}">
                <a16:creationId xmlns:a16="http://schemas.microsoft.com/office/drawing/2014/main" id="{9745D2AC-E973-43FF-962A-79C039853DFB}"/>
              </a:ext>
            </a:extLst>
          </p:cNvPr>
          <p:cNvSpPr/>
          <p:nvPr/>
        </p:nvSpPr>
        <p:spPr>
          <a:xfrm>
            <a:off x="8054282" y="3853489"/>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Operating Systems</a:t>
            </a:r>
          </a:p>
        </p:txBody>
      </p:sp>
      <p:sp>
        <p:nvSpPr>
          <p:cNvPr id="51" name="Cube 50">
            <a:extLst>
              <a:ext uri="{FF2B5EF4-FFF2-40B4-BE49-F238E27FC236}">
                <a16:creationId xmlns:a16="http://schemas.microsoft.com/office/drawing/2014/main" id="{882FCABA-966E-480C-9015-B0A5D43DA54A}"/>
              </a:ext>
            </a:extLst>
          </p:cNvPr>
          <p:cNvSpPr/>
          <p:nvPr/>
        </p:nvSpPr>
        <p:spPr>
          <a:xfrm>
            <a:off x="8054282" y="3413096"/>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Containers</a:t>
            </a:r>
          </a:p>
        </p:txBody>
      </p:sp>
      <p:sp>
        <p:nvSpPr>
          <p:cNvPr id="52" name="Cube 51">
            <a:extLst>
              <a:ext uri="{FF2B5EF4-FFF2-40B4-BE49-F238E27FC236}">
                <a16:creationId xmlns:a16="http://schemas.microsoft.com/office/drawing/2014/main" id="{BB77D326-37A6-4167-945E-5F9EA336B97E}"/>
              </a:ext>
            </a:extLst>
          </p:cNvPr>
          <p:cNvSpPr/>
          <p:nvPr/>
        </p:nvSpPr>
        <p:spPr>
          <a:xfrm>
            <a:off x="8054282" y="2972703"/>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Database</a:t>
            </a:r>
          </a:p>
        </p:txBody>
      </p:sp>
      <p:sp>
        <p:nvSpPr>
          <p:cNvPr id="53" name="Cube 52">
            <a:extLst>
              <a:ext uri="{FF2B5EF4-FFF2-40B4-BE49-F238E27FC236}">
                <a16:creationId xmlns:a16="http://schemas.microsoft.com/office/drawing/2014/main" id="{477B48FF-3D79-4FA9-9BCA-4265B5FE1ECA}"/>
              </a:ext>
            </a:extLst>
          </p:cNvPr>
          <p:cNvSpPr/>
          <p:nvPr/>
        </p:nvSpPr>
        <p:spPr>
          <a:xfrm>
            <a:off x="8054282" y="2532310"/>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Application Server</a:t>
            </a:r>
          </a:p>
        </p:txBody>
      </p:sp>
      <p:sp>
        <p:nvSpPr>
          <p:cNvPr id="54" name="Cube 53">
            <a:extLst>
              <a:ext uri="{FF2B5EF4-FFF2-40B4-BE49-F238E27FC236}">
                <a16:creationId xmlns:a16="http://schemas.microsoft.com/office/drawing/2014/main" id="{FE9B29B0-E29E-4A20-86E5-C34A0F35BFF0}"/>
              </a:ext>
            </a:extLst>
          </p:cNvPr>
          <p:cNvSpPr/>
          <p:nvPr/>
        </p:nvSpPr>
        <p:spPr>
          <a:xfrm>
            <a:off x="8054282" y="2082773"/>
            <a:ext cx="1828800" cy="36576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Web Server</a:t>
            </a:r>
          </a:p>
        </p:txBody>
      </p:sp>
      <p:sp>
        <p:nvSpPr>
          <p:cNvPr id="56" name="Cube 55">
            <a:extLst>
              <a:ext uri="{FF2B5EF4-FFF2-40B4-BE49-F238E27FC236}">
                <a16:creationId xmlns:a16="http://schemas.microsoft.com/office/drawing/2014/main" id="{F6A7C679-0487-40DF-99AD-E44051D37F8E}"/>
              </a:ext>
            </a:extLst>
          </p:cNvPr>
          <p:cNvSpPr/>
          <p:nvPr/>
        </p:nvSpPr>
        <p:spPr>
          <a:xfrm>
            <a:off x="8083400" y="1634267"/>
            <a:ext cx="1799682" cy="384380"/>
          </a:xfrm>
          <a:prstGeom prst="cube">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91085" rIns="0" bIns="91087" numCol="1" spcCol="1270" rtlCol="0" anchor="ctr" anchorCtr="0">
            <a:noAutofit/>
          </a:bodyPr>
          <a:lstStyle/>
          <a:p>
            <a:pPr algn="ctr" defTabSz="444500">
              <a:lnSpc>
                <a:spcPct val="90000"/>
              </a:lnSpc>
              <a:spcBef>
                <a:spcPct val="0"/>
              </a:spcBef>
              <a:spcAft>
                <a:spcPct val="35000"/>
              </a:spcAft>
            </a:pPr>
            <a:r>
              <a:rPr lang="en-US" sz="1400" b="1" dirty="0">
                <a:solidFill>
                  <a:srgbClr val="0066CC"/>
                </a:solidFill>
              </a:rPr>
              <a:t>Application Code</a:t>
            </a:r>
          </a:p>
        </p:txBody>
      </p:sp>
      <p:sp>
        <p:nvSpPr>
          <p:cNvPr id="65" name="Rectangle 64">
            <a:extLst>
              <a:ext uri="{FF2B5EF4-FFF2-40B4-BE49-F238E27FC236}">
                <a16:creationId xmlns:a16="http://schemas.microsoft.com/office/drawing/2014/main" id="{AA49C383-8A1D-4603-B2DB-FEB170226C1E}"/>
              </a:ext>
            </a:extLst>
          </p:cNvPr>
          <p:cNvSpPr/>
          <p:nvPr/>
        </p:nvSpPr>
        <p:spPr>
          <a:xfrm>
            <a:off x="7880284" y="5576347"/>
            <a:ext cx="3159099" cy="563231"/>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spAutoFit/>
          </a:bodyPr>
          <a:lstStyle/>
          <a:p>
            <a:pPr algn="ctr">
              <a:lnSpc>
                <a:spcPct val="90000"/>
              </a:lnSpc>
            </a:pPr>
            <a:r>
              <a:rPr lang="en-US" dirty="0"/>
              <a:t>What’s Changed?</a:t>
            </a:r>
          </a:p>
          <a:p>
            <a:pPr algn="ctr">
              <a:lnSpc>
                <a:spcPct val="90000"/>
              </a:lnSpc>
            </a:pPr>
            <a:r>
              <a:rPr lang="en-US" sz="1600" i="1" dirty="0"/>
              <a:t>(Architecture Changes for the SIA*)</a:t>
            </a:r>
          </a:p>
        </p:txBody>
      </p:sp>
      <p:sp>
        <p:nvSpPr>
          <p:cNvPr id="36" name="Rectangle: Rounded Corners 35">
            <a:extLst>
              <a:ext uri="{FF2B5EF4-FFF2-40B4-BE49-F238E27FC236}">
                <a16:creationId xmlns:a16="http://schemas.microsoft.com/office/drawing/2014/main" id="{E241F3D3-0D0A-46B4-96AA-D2F95B0E8476}"/>
              </a:ext>
            </a:extLst>
          </p:cNvPr>
          <p:cNvSpPr/>
          <p:nvPr/>
        </p:nvSpPr>
        <p:spPr>
          <a:xfrm>
            <a:off x="5167993" y="5427759"/>
            <a:ext cx="1680208" cy="779478"/>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400" b="1" i="1" dirty="0">
                <a:solidFill>
                  <a:schemeClr val="tx1"/>
                </a:solidFill>
              </a:rPr>
              <a:t>SIEM Tools</a:t>
            </a:r>
          </a:p>
        </p:txBody>
      </p:sp>
      <p:sp>
        <p:nvSpPr>
          <p:cNvPr id="37" name="Rectangle: Rounded Corners 36">
            <a:extLst>
              <a:ext uri="{FF2B5EF4-FFF2-40B4-BE49-F238E27FC236}">
                <a16:creationId xmlns:a16="http://schemas.microsoft.com/office/drawing/2014/main" id="{3D64CD1B-C8C3-4B2F-9B99-5AA33390ACF0}"/>
              </a:ext>
            </a:extLst>
          </p:cNvPr>
          <p:cNvSpPr/>
          <p:nvPr/>
        </p:nvSpPr>
        <p:spPr>
          <a:xfrm>
            <a:off x="2288311" y="2375862"/>
            <a:ext cx="941532" cy="758406"/>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i="1" dirty="0">
                <a:solidFill>
                  <a:schemeClr val="tx1"/>
                </a:solidFill>
              </a:rPr>
              <a:t>Source Code Repository</a:t>
            </a:r>
          </a:p>
        </p:txBody>
      </p:sp>
      <p:sp>
        <p:nvSpPr>
          <p:cNvPr id="42" name="Rectangle: Rounded Corners 41">
            <a:extLst>
              <a:ext uri="{FF2B5EF4-FFF2-40B4-BE49-F238E27FC236}">
                <a16:creationId xmlns:a16="http://schemas.microsoft.com/office/drawing/2014/main" id="{B4C54E74-C9C3-4D32-B9AB-5589B80256BB}"/>
              </a:ext>
            </a:extLst>
          </p:cNvPr>
          <p:cNvSpPr/>
          <p:nvPr/>
        </p:nvSpPr>
        <p:spPr>
          <a:xfrm>
            <a:off x="228577" y="2258324"/>
            <a:ext cx="1100300" cy="993482"/>
          </a:xfrm>
          <a:prstGeom prst="roundRect">
            <a:avLst>
              <a:gd name="adj" fmla="val 844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i="1" dirty="0">
                <a:solidFill>
                  <a:schemeClr val="tx1"/>
                </a:solidFill>
              </a:rPr>
              <a:t>Project Issue Tracking Tool</a:t>
            </a:r>
          </a:p>
        </p:txBody>
      </p:sp>
      <p:sp>
        <p:nvSpPr>
          <p:cNvPr id="34" name="Rectangle 33">
            <a:extLst>
              <a:ext uri="{FF2B5EF4-FFF2-40B4-BE49-F238E27FC236}">
                <a16:creationId xmlns:a16="http://schemas.microsoft.com/office/drawing/2014/main" id="{FCF99EE1-61A0-4977-9EA1-11C8D412173E}"/>
              </a:ext>
            </a:extLst>
          </p:cNvPr>
          <p:cNvSpPr/>
          <p:nvPr/>
        </p:nvSpPr>
        <p:spPr>
          <a:xfrm>
            <a:off x="6441236" y="6341651"/>
            <a:ext cx="4485844" cy="307777"/>
          </a:xfrm>
          <a:prstGeom prst="rect">
            <a:avLst/>
          </a:prstGeom>
        </p:spPr>
        <p:txBody>
          <a:bodyPr wrap="square">
            <a:spAutoFit/>
          </a:bodyPr>
          <a:lstStyle/>
          <a:p>
            <a:r>
              <a:rPr lang="en-US" sz="1400" i="1" dirty="0"/>
              <a:t>*   SIA – Security Impact Analysis, required for each sprint</a:t>
            </a:r>
          </a:p>
        </p:txBody>
      </p:sp>
    </p:spTree>
    <p:extLst>
      <p:ext uri="{BB962C8B-B14F-4D97-AF65-F5344CB8AC3E}">
        <p14:creationId xmlns:p14="http://schemas.microsoft.com/office/powerpoint/2010/main" val="2177460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4A81B-F8CE-45D4-A8EE-A854549F1613}"/>
              </a:ext>
            </a:extLst>
          </p:cNvPr>
          <p:cNvSpPr>
            <a:spLocks noGrp="1"/>
          </p:cNvSpPr>
          <p:nvPr>
            <p:ph type="title"/>
          </p:nvPr>
        </p:nvSpPr>
        <p:spPr>
          <a:xfrm>
            <a:off x="573347" y="1694848"/>
            <a:ext cx="11618654" cy="2852737"/>
          </a:xfrm>
        </p:spPr>
        <p:txBody>
          <a:bodyPr>
            <a:noAutofit/>
          </a:bodyPr>
          <a:lstStyle/>
          <a:p>
            <a:r>
              <a:rPr lang="en-US" sz="4000" cap="all" dirty="0"/>
              <a:t>Security control coverage for current</a:t>
            </a:r>
            <a:br>
              <a:rPr lang="en-US" sz="4000" cap="all" dirty="0"/>
            </a:br>
            <a:r>
              <a:rPr lang="en-US" sz="4000" cap="all" dirty="0"/>
              <a:t>devsecops best practice focus areas</a:t>
            </a:r>
          </a:p>
        </p:txBody>
      </p:sp>
      <p:sp>
        <p:nvSpPr>
          <p:cNvPr id="6" name="Text Placeholder 5">
            <a:extLst>
              <a:ext uri="{FF2B5EF4-FFF2-40B4-BE49-F238E27FC236}">
                <a16:creationId xmlns:a16="http://schemas.microsoft.com/office/drawing/2014/main" id="{0C7453EA-5442-4E61-A25A-3261AB41A53D}"/>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3565662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01FC9B-61DE-446A-8E88-BDFA6D562D87}"/>
              </a:ext>
            </a:extLst>
          </p:cNvPr>
          <p:cNvSpPr>
            <a:spLocks noGrp="1"/>
          </p:cNvSpPr>
          <p:nvPr>
            <p:ph type="title"/>
          </p:nvPr>
        </p:nvSpPr>
        <p:spPr>
          <a:xfrm>
            <a:off x="278005" y="57875"/>
            <a:ext cx="11134635" cy="552091"/>
          </a:xfrm>
        </p:spPr>
        <p:txBody>
          <a:bodyPr>
            <a:noAutofit/>
          </a:bodyPr>
          <a:lstStyle/>
          <a:p>
            <a:r>
              <a:rPr lang="en-US" sz="2800" b="1" dirty="0"/>
              <a:t>Security Control Coverage when Building Security into DevOps</a:t>
            </a:r>
          </a:p>
        </p:txBody>
      </p:sp>
      <p:pic>
        <p:nvPicPr>
          <p:cNvPr id="3" name="Picture 2">
            <a:extLst>
              <a:ext uri="{FF2B5EF4-FFF2-40B4-BE49-F238E27FC236}">
                <a16:creationId xmlns:a16="http://schemas.microsoft.com/office/drawing/2014/main" id="{6C24A3AB-E903-4BF8-8376-2CE3C72D92CA}"/>
              </a:ext>
            </a:extLst>
          </p:cNvPr>
          <p:cNvPicPr>
            <a:picLocks noChangeAspect="1"/>
          </p:cNvPicPr>
          <p:nvPr/>
        </p:nvPicPr>
        <p:blipFill>
          <a:blip r:embed="rId2"/>
          <a:stretch>
            <a:fillRect/>
          </a:stretch>
        </p:blipFill>
        <p:spPr>
          <a:xfrm>
            <a:off x="63627" y="1826508"/>
            <a:ext cx="2928300" cy="2405600"/>
          </a:xfrm>
          <a:prstGeom prst="rect">
            <a:avLst/>
          </a:prstGeom>
          <a:solidFill>
            <a:schemeClr val="bg1"/>
          </a:solidFill>
          <a:ln>
            <a:solidFill>
              <a:srgbClr val="0066CC"/>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DA5A840B-D35E-4383-87E3-A49E239E8E4E}"/>
              </a:ext>
            </a:extLst>
          </p:cNvPr>
          <p:cNvPicPr>
            <a:picLocks noChangeAspect="1"/>
          </p:cNvPicPr>
          <p:nvPr/>
        </p:nvPicPr>
        <p:blipFill>
          <a:blip r:embed="rId3"/>
          <a:stretch>
            <a:fillRect/>
          </a:stretch>
        </p:blipFill>
        <p:spPr>
          <a:xfrm>
            <a:off x="3092458" y="1826508"/>
            <a:ext cx="2928300" cy="2405600"/>
          </a:xfrm>
          <a:prstGeom prst="rect">
            <a:avLst/>
          </a:prstGeom>
          <a:solidFill>
            <a:schemeClr val="bg1"/>
          </a:solidFill>
          <a:ln>
            <a:solidFill>
              <a:srgbClr val="0066CC"/>
            </a:solidFill>
          </a:ln>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C652688F-28F1-434D-BDDC-954EA71CFE3E}"/>
              </a:ext>
            </a:extLst>
          </p:cNvPr>
          <p:cNvGrpSpPr/>
          <p:nvPr/>
        </p:nvGrpSpPr>
        <p:grpSpPr>
          <a:xfrm>
            <a:off x="6121289" y="1826505"/>
            <a:ext cx="2928300" cy="4175962"/>
            <a:chOff x="6151394" y="1707633"/>
            <a:chExt cx="2928300" cy="4175962"/>
          </a:xfrm>
        </p:grpSpPr>
        <p:pic>
          <p:nvPicPr>
            <p:cNvPr id="7" name="Picture 6">
              <a:extLst>
                <a:ext uri="{FF2B5EF4-FFF2-40B4-BE49-F238E27FC236}">
                  <a16:creationId xmlns:a16="http://schemas.microsoft.com/office/drawing/2014/main" id="{28265837-D66F-4EF6-9105-C3BBAF36C8BE}"/>
                </a:ext>
              </a:extLst>
            </p:cNvPr>
            <p:cNvPicPr>
              <a:picLocks noChangeAspect="1"/>
            </p:cNvPicPr>
            <p:nvPr/>
          </p:nvPicPr>
          <p:blipFill>
            <a:blip r:embed="rId4"/>
            <a:stretch>
              <a:fillRect/>
            </a:stretch>
          </p:blipFill>
          <p:spPr>
            <a:xfrm>
              <a:off x="6151394" y="1707633"/>
              <a:ext cx="2928300" cy="1370934"/>
            </a:xfrm>
            <a:prstGeom prst="rect">
              <a:avLst/>
            </a:prstGeom>
            <a:solidFill>
              <a:schemeClr val="bg1"/>
            </a:solidFill>
            <a:ln>
              <a:solidFill>
                <a:srgbClr val="0066CC"/>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81A7173B-520E-464F-862B-F0A38E8ABAA9}"/>
                </a:ext>
              </a:extLst>
            </p:cNvPr>
            <p:cNvPicPr>
              <a:picLocks noChangeAspect="1"/>
            </p:cNvPicPr>
            <p:nvPr/>
          </p:nvPicPr>
          <p:blipFill>
            <a:blip r:embed="rId5"/>
            <a:stretch>
              <a:fillRect/>
            </a:stretch>
          </p:blipFill>
          <p:spPr>
            <a:xfrm>
              <a:off x="6151394" y="3304148"/>
              <a:ext cx="2928300" cy="1888267"/>
            </a:xfrm>
            <a:prstGeom prst="rect">
              <a:avLst/>
            </a:prstGeom>
            <a:solidFill>
              <a:schemeClr val="bg1"/>
            </a:solidFill>
            <a:ln>
              <a:solidFill>
                <a:srgbClr val="0066CC"/>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62135AB2-5465-445B-B4BE-FAFB162BAB77}"/>
                </a:ext>
              </a:extLst>
            </p:cNvPr>
            <p:cNvPicPr>
              <a:picLocks noChangeAspect="1"/>
            </p:cNvPicPr>
            <p:nvPr/>
          </p:nvPicPr>
          <p:blipFill>
            <a:blip r:embed="rId6"/>
            <a:stretch>
              <a:fillRect/>
            </a:stretch>
          </p:blipFill>
          <p:spPr>
            <a:xfrm>
              <a:off x="6151394" y="5417995"/>
              <a:ext cx="2928300" cy="465600"/>
            </a:xfrm>
            <a:prstGeom prst="rect">
              <a:avLst/>
            </a:prstGeom>
            <a:solidFill>
              <a:schemeClr val="bg1"/>
            </a:solidFill>
            <a:ln>
              <a:solidFill>
                <a:srgbClr val="0066CC"/>
              </a:solidFill>
            </a:ln>
            <a:effectLst>
              <a:outerShdw blurRad="50800" dist="38100" dir="2700000" algn="tl" rotWithShape="0">
                <a:prstClr val="black">
                  <a:alpha val="40000"/>
                </a:prstClr>
              </a:outerShdw>
            </a:effectLst>
          </p:spPr>
        </p:pic>
      </p:grpSp>
      <p:grpSp>
        <p:nvGrpSpPr>
          <p:cNvPr id="17" name="Group 16">
            <a:extLst>
              <a:ext uri="{FF2B5EF4-FFF2-40B4-BE49-F238E27FC236}">
                <a16:creationId xmlns:a16="http://schemas.microsoft.com/office/drawing/2014/main" id="{DDB88A3D-F859-4643-98C3-EA5D510F5411}"/>
              </a:ext>
            </a:extLst>
          </p:cNvPr>
          <p:cNvGrpSpPr/>
          <p:nvPr/>
        </p:nvGrpSpPr>
        <p:grpSpPr>
          <a:xfrm>
            <a:off x="9150120" y="1826505"/>
            <a:ext cx="2928300" cy="4175962"/>
            <a:chOff x="9150120" y="1707633"/>
            <a:chExt cx="2928300" cy="4175962"/>
          </a:xfrm>
        </p:grpSpPr>
        <p:pic>
          <p:nvPicPr>
            <p:cNvPr id="12" name="Picture 11">
              <a:extLst>
                <a:ext uri="{FF2B5EF4-FFF2-40B4-BE49-F238E27FC236}">
                  <a16:creationId xmlns:a16="http://schemas.microsoft.com/office/drawing/2014/main" id="{DB862748-2C18-490D-A18E-B5DDEAB0F5DC}"/>
                </a:ext>
              </a:extLst>
            </p:cNvPr>
            <p:cNvPicPr>
              <a:picLocks noChangeAspect="1"/>
            </p:cNvPicPr>
            <p:nvPr/>
          </p:nvPicPr>
          <p:blipFill>
            <a:blip r:embed="rId7"/>
            <a:stretch>
              <a:fillRect/>
            </a:stretch>
          </p:blipFill>
          <p:spPr>
            <a:xfrm>
              <a:off x="9150120" y="1707633"/>
              <a:ext cx="2928300" cy="2146934"/>
            </a:xfrm>
            <a:prstGeom prst="rect">
              <a:avLst/>
            </a:prstGeom>
            <a:solidFill>
              <a:schemeClr val="bg1"/>
            </a:solidFill>
            <a:ln>
              <a:solidFill>
                <a:srgbClr val="0066CC"/>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B1294621-3FDA-4DB3-A575-DA8751D0E40F}"/>
                </a:ext>
              </a:extLst>
            </p:cNvPr>
            <p:cNvPicPr>
              <a:picLocks noChangeAspect="1"/>
            </p:cNvPicPr>
            <p:nvPr/>
          </p:nvPicPr>
          <p:blipFill>
            <a:blip r:embed="rId8"/>
            <a:stretch>
              <a:fillRect/>
            </a:stretch>
          </p:blipFill>
          <p:spPr>
            <a:xfrm>
              <a:off x="9150120" y="3995328"/>
              <a:ext cx="2928300" cy="1888267"/>
            </a:xfrm>
            <a:prstGeom prst="rect">
              <a:avLst/>
            </a:prstGeom>
            <a:solidFill>
              <a:schemeClr val="bg1"/>
            </a:solidFill>
            <a:ln>
              <a:solidFill>
                <a:srgbClr val="0066CC"/>
              </a:solidFill>
            </a:ln>
            <a:effectLst>
              <a:outerShdw blurRad="50800" dist="38100" dir="2700000" algn="tl" rotWithShape="0">
                <a:prstClr val="black">
                  <a:alpha val="40000"/>
                </a:prstClr>
              </a:outerShdw>
            </a:effectLst>
          </p:spPr>
        </p:pic>
      </p:grpSp>
      <p:graphicFrame>
        <p:nvGraphicFramePr>
          <p:cNvPr id="5" name="Table 4">
            <a:extLst>
              <a:ext uri="{FF2B5EF4-FFF2-40B4-BE49-F238E27FC236}">
                <a16:creationId xmlns:a16="http://schemas.microsoft.com/office/drawing/2014/main" id="{F53D515C-C0A3-4B06-9406-86C316A88DFD}"/>
              </a:ext>
            </a:extLst>
          </p:cNvPr>
          <p:cNvGraphicFramePr>
            <a:graphicFrameLocks noGrp="1"/>
          </p:cNvGraphicFramePr>
          <p:nvPr/>
        </p:nvGraphicFramePr>
        <p:xfrm>
          <a:off x="63627" y="659087"/>
          <a:ext cx="8687051" cy="731520"/>
        </p:xfrm>
        <a:graphic>
          <a:graphicData uri="http://schemas.openxmlformats.org/drawingml/2006/table">
            <a:tbl>
              <a:tblPr firstRow="1" bandRow="1">
                <a:tableStyleId>{5940675A-B579-460E-94D1-54222C63F5DA}</a:tableStyleId>
              </a:tblPr>
              <a:tblGrid>
                <a:gridCol w="4207316">
                  <a:extLst>
                    <a:ext uri="{9D8B030D-6E8A-4147-A177-3AD203B41FA5}">
                      <a16:colId xmlns:a16="http://schemas.microsoft.com/office/drawing/2014/main" val="361627129"/>
                    </a:ext>
                  </a:extLst>
                </a:gridCol>
                <a:gridCol w="4479735">
                  <a:extLst>
                    <a:ext uri="{9D8B030D-6E8A-4147-A177-3AD203B41FA5}">
                      <a16:colId xmlns:a16="http://schemas.microsoft.com/office/drawing/2014/main" val="3862764812"/>
                    </a:ext>
                  </a:extLst>
                </a:gridCol>
              </a:tblGrid>
              <a:tr h="365760">
                <a:tc>
                  <a:txBody>
                    <a:bodyPr/>
                    <a:lstStyle/>
                    <a:p>
                      <a:pPr algn="l"/>
                      <a:r>
                        <a:rPr lang="en-US" sz="1800" b="1" dirty="0"/>
                        <a:t>Security Validation as Code</a:t>
                      </a:r>
                      <a:r>
                        <a:rPr lang="en-US" sz="1600" b="1" dirty="0"/>
                        <a:t> </a:t>
                      </a:r>
                      <a:r>
                        <a:rPr lang="en-US" sz="1600" dirty="0"/>
                        <a:t>supports </a:t>
                      </a:r>
                      <a:endParaRPr lang="en-US" sz="1800" dirty="0"/>
                    </a:p>
                  </a:txBody>
                  <a:tcPr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DEAD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SA-11 – Developer Security Testing and Evaluation </a:t>
                      </a:r>
                    </a:p>
                  </a:txBody>
                  <a:tcPr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6EFCE"/>
                    </a:solidFill>
                  </a:tcPr>
                </a:tc>
                <a:extLst>
                  <a:ext uri="{0D108BD9-81ED-4DB2-BD59-A6C34878D82A}">
                    <a16:rowId xmlns:a16="http://schemas.microsoft.com/office/drawing/2014/main" val="1151669047"/>
                  </a:ext>
                </a:extLst>
              </a:tr>
              <a:tr h="365760">
                <a:tc>
                  <a:txBody>
                    <a:bodyPr/>
                    <a:lstStyle/>
                    <a:p>
                      <a:pPr algn="l"/>
                      <a:r>
                        <a:rPr lang="en-US" sz="1800" b="1" dirty="0"/>
                        <a:t>Security Documentation as Code </a:t>
                      </a:r>
                      <a:r>
                        <a:rPr lang="en-US" sz="1600" dirty="0"/>
                        <a:t>supports</a:t>
                      </a:r>
                      <a:endParaRPr lang="en-US" sz="1800" dirty="0"/>
                    </a:p>
                  </a:txBody>
                  <a:tcPr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DEAD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SA-5 - Information System Documentation </a:t>
                      </a:r>
                    </a:p>
                  </a:txBody>
                  <a:tcPr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6EFCE"/>
                    </a:solidFill>
                  </a:tcPr>
                </a:tc>
                <a:extLst>
                  <a:ext uri="{0D108BD9-81ED-4DB2-BD59-A6C34878D82A}">
                    <a16:rowId xmlns:a16="http://schemas.microsoft.com/office/drawing/2014/main" val="1112908105"/>
                  </a:ext>
                </a:extLst>
              </a:tr>
            </a:tbl>
          </a:graphicData>
        </a:graphic>
      </p:graphicFrame>
      <p:sp>
        <p:nvSpPr>
          <p:cNvPr id="15" name="Rectangle 14">
            <a:extLst>
              <a:ext uri="{FF2B5EF4-FFF2-40B4-BE49-F238E27FC236}">
                <a16:creationId xmlns:a16="http://schemas.microsoft.com/office/drawing/2014/main" id="{A4A129E9-D7A0-4D70-9106-760B0096BE9A}"/>
              </a:ext>
            </a:extLst>
          </p:cNvPr>
          <p:cNvSpPr/>
          <p:nvPr/>
        </p:nvSpPr>
        <p:spPr>
          <a:xfrm>
            <a:off x="196980" y="1430702"/>
            <a:ext cx="11744552" cy="338554"/>
          </a:xfrm>
          <a:prstGeom prst="rect">
            <a:avLst/>
          </a:prstGeom>
        </p:spPr>
        <p:txBody>
          <a:bodyPr wrap="square">
            <a:spAutoFit/>
          </a:bodyPr>
          <a:lstStyle/>
          <a:p>
            <a:pPr lvl="0" algn="ctr">
              <a:defRPr/>
            </a:pPr>
            <a:r>
              <a:rPr lang="en-US" sz="1600" dirty="0"/>
              <a:t>… for a </a:t>
            </a:r>
            <a:r>
              <a:rPr lang="en-US" sz="1600" b="1" u="sng" dirty="0"/>
              <a:t>range of security controls </a:t>
            </a:r>
            <a:r>
              <a:rPr lang="en-US" sz="1600" dirty="0"/>
              <a:t>on Cloud (e.g., AWS), OS (e.g., Red Hat), Web (e.g., NGINX), or Database (e.g., PostgreSQL):</a:t>
            </a:r>
          </a:p>
        </p:txBody>
      </p:sp>
      <p:graphicFrame>
        <p:nvGraphicFramePr>
          <p:cNvPr id="18" name="Table 17">
            <a:extLst>
              <a:ext uri="{FF2B5EF4-FFF2-40B4-BE49-F238E27FC236}">
                <a16:creationId xmlns:a16="http://schemas.microsoft.com/office/drawing/2014/main" id="{40B7162A-E472-48CD-AEDD-6D46EC8A92EC}"/>
              </a:ext>
            </a:extLst>
          </p:cNvPr>
          <p:cNvGraphicFramePr>
            <a:graphicFrameLocks noGrp="1"/>
          </p:cNvGraphicFramePr>
          <p:nvPr/>
        </p:nvGraphicFramePr>
        <p:xfrm>
          <a:off x="452631" y="4573322"/>
          <a:ext cx="4186352" cy="2088156"/>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4186352">
                  <a:extLst>
                    <a:ext uri="{9D8B030D-6E8A-4147-A177-3AD203B41FA5}">
                      <a16:colId xmlns:a16="http://schemas.microsoft.com/office/drawing/2014/main" val="3862764812"/>
                    </a:ext>
                  </a:extLst>
                </a:gridCol>
              </a:tblGrid>
              <a:tr h="461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Change Management Auditing</a:t>
                      </a:r>
                      <a:r>
                        <a:rPr lang="en-US" sz="1800" dirty="0"/>
                        <a:t> supports </a:t>
                      </a:r>
                      <a:endParaRPr lang="en-US" sz="1800" b="1" dirty="0"/>
                    </a:p>
                  </a:txBody>
                  <a:tcPr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DEADA"/>
                    </a:solidFill>
                  </a:tcPr>
                </a:tc>
                <a:extLst>
                  <a:ext uri="{0D108BD9-81ED-4DB2-BD59-A6C34878D82A}">
                    <a16:rowId xmlns:a16="http://schemas.microsoft.com/office/drawing/2014/main" val="1229504428"/>
                  </a:ext>
                </a:extLst>
              </a:tr>
              <a:tr h="3254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CM-3 - Configuration Change Control </a:t>
                      </a:r>
                    </a:p>
                  </a:txBody>
                  <a:tcPr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6EFCE"/>
                    </a:solidFill>
                  </a:tcPr>
                </a:tc>
                <a:extLst>
                  <a:ext uri="{0D108BD9-81ED-4DB2-BD59-A6C34878D82A}">
                    <a16:rowId xmlns:a16="http://schemas.microsoft.com/office/drawing/2014/main" val="1151669047"/>
                  </a:ext>
                </a:extLst>
              </a:tr>
              <a:tr h="3254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SA-10 - Developer Configuration Management</a:t>
                      </a:r>
                    </a:p>
                  </a:txBody>
                  <a:tcPr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6EFCE"/>
                    </a:solidFill>
                  </a:tcPr>
                </a:tc>
                <a:extLst>
                  <a:ext uri="{0D108BD9-81ED-4DB2-BD59-A6C34878D82A}">
                    <a16:rowId xmlns:a16="http://schemas.microsoft.com/office/drawing/2014/main" val="1112908105"/>
                  </a:ext>
                </a:extLst>
              </a:tr>
              <a:tr h="3254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CM-4 - Security Impact Analysis </a:t>
                      </a:r>
                    </a:p>
                  </a:txBody>
                  <a:tcPr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6EFCE"/>
                    </a:solidFill>
                  </a:tcPr>
                </a:tc>
                <a:extLst>
                  <a:ext uri="{0D108BD9-81ED-4DB2-BD59-A6C34878D82A}">
                    <a16:rowId xmlns:a16="http://schemas.microsoft.com/office/drawing/2014/main" val="767192749"/>
                  </a:ext>
                </a:extLst>
              </a:tr>
              <a:tr h="3254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CM-5(2) - Review System Changes</a:t>
                      </a:r>
                    </a:p>
                  </a:txBody>
                  <a:tcPr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6EFCE"/>
                    </a:solidFill>
                  </a:tcPr>
                </a:tc>
                <a:extLst>
                  <a:ext uri="{0D108BD9-81ED-4DB2-BD59-A6C34878D82A}">
                    <a16:rowId xmlns:a16="http://schemas.microsoft.com/office/drawing/2014/main" val="4007504261"/>
                  </a:ext>
                </a:extLst>
              </a:tr>
              <a:tr h="3254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IR-6(1) - Automated (Incident) Reporting </a:t>
                      </a:r>
                    </a:p>
                  </a:txBody>
                  <a:tcPr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6EFCE"/>
                    </a:solidFill>
                  </a:tcPr>
                </a:tc>
                <a:extLst>
                  <a:ext uri="{0D108BD9-81ED-4DB2-BD59-A6C34878D82A}">
                    <a16:rowId xmlns:a16="http://schemas.microsoft.com/office/drawing/2014/main" val="2826063439"/>
                  </a:ext>
                </a:extLst>
              </a:tr>
            </a:tbl>
          </a:graphicData>
        </a:graphic>
      </p:graphicFrame>
    </p:spTree>
    <p:extLst>
      <p:ext uri="{BB962C8B-B14F-4D97-AF65-F5344CB8AC3E}">
        <p14:creationId xmlns:p14="http://schemas.microsoft.com/office/powerpoint/2010/main" val="3865596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4A81B-F8CE-45D4-A8EE-A854549F1613}"/>
              </a:ext>
            </a:extLst>
          </p:cNvPr>
          <p:cNvSpPr>
            <a:spLocks noGrp="1"/>
          </p:cNvSpPr>
          <p:nvPr>
            <p:ph type="title"/>
          </p:nvPr>
        </p:nvSpPr>
        <p:spPr>
          <a:xfrm>
            <a:off x="573347" y="1694848"/>
            <a:ext cx="11618654" cy="2852737"/>
          </a:xfrm>
        </p:spPr>
        <p:txBody>
          <a:bodyPr>
            <a:noAutofit/>
          </a:bodyPr>
          <a:lstStyle/>
          <a:p>
            <a:r>
              <a:rPr lang="en-US" sz="4000" cap="all" dirty="0"/>
              <a:t>Process/Tool Landscape of current</a:t>
            </a:r>
            <a:br>
              <a:rPr lang="en-US" sz="4000" cap="all" dirty="0"/>
            </a:br>
            <a:r>
              <a:rPr lang="en-US" sz="4000" cap="all" dirty="0"/>
              <a:t>devsecops best practice focus areas</a:t>
            </a:r>
          </a:p>
        </p:txBody>
      </p:sp>
      <p:sp>
        <p:nvSpPr>
          <p:cNvPr id="6" name="Text Placeholder 5">
            <a:extLst>
              <a:ext uri="{FF2B5EF4-FFF2-40B4-BE49-F238E27FC236}">
                <a16:creationId xmlns:a16="http://schemas.microsoft.com/office/drawing/2014/main" id="{0C7453EA-5442-4E61-A25A-3261AB41A53D}"/>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324521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8771A0-B301-480B-99E6-67A0CA7A30A8}"/>
              </a:ext>
            </a:extLst>
          </p:cNvPr>
          <p:cNvSpPr>
            <a:spLocks noGrp="1"/>
          </p:cNvSpPr>
          <p:nvPr>
            <p:ph type="title"/>
          </p:nvPr>
        </p:nvSpPr>
        <p:spPr/>
        <p:txBody>
          <a:bodyPr/>
          <a:lstStyle/>
          <a:p>
            <a:r>
              <a:rPr lang="en-US" dirty="0"/>
              <a:t>Benefits of Building Security into DevOps</a:t>
            </a:r>
          </a:p>
        </p:txBody>
      </p:sp>
      <p:sp>
        <p:nvSpPr>
          <p:cNvPr id="6" name="Content Placeholder 5">
            <a:extLst>
              <a:ext uri="{FF2B5EF4-FFF2-40B4-BE49-F238E27FC236}">
                <a16:creationId xmlns:a16="http://schemas.microsoft.com/office/drawing/2014/main" id="{BC6504D4-44A8-49CA-9045-C511739FDD5D}"/>
              </a:ext>
            </a:extLst>
          </p:cNvPr>
          <p:cNvSpPr>
            <a:spLocks noGrp="1"/>
          </p:cNvSpPr>
          <p:nvPr>
            <p:ph idx="1"/>
          </p:nvPr>
        </p:nvSpPr>
        <p:spPr>
          <a:xfrm>
            <a:off x="616449" y="1371601"/>
            <a:ext cx="11236720" cy="5120639"/>
          </a:xfrm>
        </p:spPr>
        <p:txBody>
          <a:bodyPr>
            <a:normAutofit fontScale="62500" lnSpcReduction="20000"/>
          </a:bodyPr>
          <a:lstStyle/>
          <a:p>
            <a:pPr>
              <a:lnSpc>
                <a:spcPct val="120000"/>
              </a:lnSpc>
              <a:spcBef>
                <a:spcPts val="1200"/>
              </a:spcBef>
              <a:spcAft>
                <a:spcPts val="0"/>
              </a:spcAft>
            </a:pPr>
            <a:r>
              <a:rPr lang="en-US" sz="3000" dirty="0"/>
              <a:t>Developer:</a:t>
            </a:r>
          </a:p>
          <a:p>
            <a:pPr lvl="1">
              <a:lnSpc>
                <a:spcPct val="120000"/>
              </a:lnSpc>
              <a:spcAft>
                <a:spcPts val="0"/>
              </a:spcAft>
            </a:pPr>
            <a:r>
              <a:rPr lang="en-US" sz="2600" dirty="0">
                <a:solidFill>
                  <a:schemeClr val="dk1"/>
                </a:solidFill>
              </a:rPr>
              <a:t>Higher security assurance, at all times, of the </a:t>
            </a:r>
            <a:r>
              <a:rPr lang="en-US" sz="2600" b="1" dirty="0">
                <a:solidFill>
                  <a:srgbClr val="0066CC"/>
                </a:solidFill>
              </a:rPr>
              <a:t>security of their code as well as the supporting stack</a:t>
            </a:r>
          </a:p>
          <a:p>
            <a:pPr lvl="1">
              <a:lnSpc>
                <a:spcPct val="120000"/>
              </a:lnSpc>
              <a:spcAft>
                <a:spcPts val="0"/>
              </a:spcAft>
            </a:pPr>
            <a:r>
              <a:rPr lang="en-US" sz="2600" b="1" dirty="0">
                <a:solidFill>
                  <a:srgbClr val="0066CC"/>
                </a:solidFill>
              </a:rPr>
              <a:t>Lower security debt </a:t>
            </a:r>
            <a:r>
              <a:rPr lang="en-US" sz="2600" dirty="0">
                <a:solidFill>
                  <a:schemeClr val="dk1"/>
                </a:solidFill>
              </a:rPr>
              <a:t>(i.e., higher security defect remediation rates)</a:t>
            </a:r>
          </a:p>
          <a:p>
            <a:pPr>
              <a:lnSpc>
                <a:spcPct val="120000"/>
              </a:lnSpc>
              <a:spcBef>
                <a:spcPts val="1200"/>
              </a:spcBef>
              <a:spcAft>
                <a:spcPts val="0"/>
              </a:spcAft>
            </a:pPr>
            <a:r>
              <a:rPr lang="en-US" sz="3000" dirty="0">
                <a:solidFill>
                  <a:schemeClr val="dk1"/>
                </a:solidFill>
              </a:rPr>
              <a:t>ISSO:</a:t>
            </a:r>
          </a:p>
          <a:p>
            <a:pPr lvl="1">
              <a:lnSpc>
                <a:spcPct val="120000"/>
              </a:lnSpc>
              <a:spcAft>
                <a:spcPts val="0"/>
              </a:spcAft>
            </a:pPr>
            <a:r>
              <a:rPr lang="en-US" sz="2600" b="1" dirty="0">
                <a:solidFill>
                  <a:srgbClr val="0066CC"/>
                </a:solidFill>
              </a:rPr>
              <a:t>Always aware of security status</a:t>
            </a:r>
          </a:p>
          <a:p>
            <a:pPr lvl="1">
              <a:lnSpc>
                <a:spcPct val="120000"/>
              </a:lnSpc>
              <a:spcAft>
                <a:spcPts val="0"/>
              </a:spcAft>
            </a:pPr>
            <a:r>
              <a:rPr lang="en-US" sz="2600" dirty="0">
                <a:solidFill>
                  <a:schemeClr val="dk1"/>
                </a:solidFill>
              </a:rPr>
              <a:t>Faster security go-live decisions during sprints</a:t>
            </a:r>
          </a:p>
          <a:p>
            <a:pPr lvl="1">
              <a:lnSpc>
                <a:spcPct val="120000"/>
              </a:lnSpc>
              <a:spcAft>
                <a:spcPts val="0"/>
              </a:spcAft>
            </a:pPr>
            <a:r>
              <a:rPr lang="en-US" sz="2600" dirty="0">
                <a:solidFill>
                  <a:schemeClr val="dk1"/>
                </a:solidFill>
              </a:rPr>
              <a:t>Timely, clear, concise, consolidated, trusted security data</a:t>
            </a:r>
          </a:p>
          <a:p>
            <a:pPr lvl="1">
              <a:lnSpc>
                <a:spcPct val="120000"/>
              </a:lnSpc>
              <a:spcAft>
                <a:spcPts val="0"/>
              </a:spcAft>
            </a:pPr>
            <a:r>
              <a:rPr lang="en-US" sz="2600" dirty="0">
                <a:solidFill>
                  <a:schemeClr val="dk1"/>
                </a:solidFill>
              </a:rPr>
              <a:t>Clear understanding of which security controls are either directly supported or validated as in place</a:t>
            </a:r>
          </a:p>
          <a:p>
            <a:pPr>
              <a:lnSpc>
                <a:spcPct val="120000"/>
              </a:lnSpc>
              <a:spcBef>
                <a:spcPts val="1200"/>
              </a:spcBef>
              <a:spcAft>
                <a:spcPts val="0"/>
              </a:spcAft>
            </a:pPr>
            <a:r>
              <a:rPr lang="en-US" sz="3000" dirty="0">
                <a:solidFill>
                  <a:schemeClr val="dk1"/>
                </a:solidFill>
              </a:rPr>
              <a:t>Business Owner:</a:t>
            </a:r>
          </a:p>
          <a:p>
            <a:pPr lvl="1">
              <a:lnSpc>
                <a:spcPct val="120000"/>
              </a:lnSpc>
              <a:spcAft>
                <a:spcPts val="0"/>
              </a:spcAft>
            </a:pPr>
            <a:r>
              <a:rPr lang="en-US" sz="2600" b="1" dirty="0">
                <a:solidFill>
                  <a:srgbClr val="0066CC"/>
                </a:solidFill>
              </a:rPr>
              <a:t>Reduced Security Control Assessment testing time/cost, by using DevOps security data</a:t>
            </a:r>
          </a:p>
          <a:p>
            <a:pPr lvl="1">
              <a:lnSpc>
                <a:spcPct val="120000"/>
              </a:lnSpc>
              <a:spcAft>
                <a:spcPts val="0"/>
              </a:spcAft>
            </a:pPr>
            <a:r>
              <a:rPr lang="en-US" sz="2600" b="1" dirty="0">
                <a:solidFill>
                  <a:srgbClr val="0066CC"/>
                </a:solidFill>
              </a:rPr>
              <a:t>Moves organization to ongoing authorization to reduce time/cost</a:t>
            </a:r>
          </a:p>
          <a:p>
            <a:pPr lvl="1">
              <a:lnSpc>
                <a:spcPct val="120000"/>
              </a:lnSpc>
              <a:spcAft>
                <a:spcPts val="0"/>
              </a:spcAft>
            </a:pPr>
            <a:r>
              <a:rPr lang="en-US" sz="2600" dirty="0">
                <a:solidFill>
                  <a:schemeClr val="dk1"/>
                </a:solidFill>
              </a:rPr>
              <a:t>Use change management auditing data to perform business analytics for non-security use cases to improve (e.g., sprint planning efficiency)</a:t>
            </a:r>
          </a:p>
          <a:p>
            <a:pPr>
              <a:lnSpc>
                <a:spcPct val="120000"/>
              </a:lnSpc>
              <a:spcBef>
                <a:spcPts val="1200"/>
              </a:spcBef>
              <a:spcAft>
                <a:spcPts val="0"/>
              </a:spcAft>
            </a:pPr>
            <a:r>
              <a:rPr lang="en-US" sz="3400" dirty="0">
                <a:solidFill>
                  <a:schemeClr val="dk1"/>
                </a:solidFill>
              </a:rPr>
              <a:t>Security governance:</a:t>
            </a:r>
          </a:p>
          <a:p>
            <a:pPr lvl="1">
              <a:lnSpc>
                <a:spcPct val="120000"/>
              </a:lnSpc>
              <a:spcAft>
                <a:spcPts val="0"/>
              </a:spcAft>
            </a:pPr>
            <a:r>
              <a:rPr lang="en-US" sz="2600" b="1" dirty="0">
                <a:solidFill>
                  <a:srgbClr val="0066CC"/>
                </a:solidFill>
              </a:rPr>
              <a:t>Trust in the security tests and results</a:t>
            </a:r>
          </a:p>
        </p:txBody>
      </p:sp>
    </p:spTree>
    <p:extLst>
      <p:ext uri="{BB962C8B-B14F-4D97-AF65-F5344CB8AC3E}">
        <p14:creationId xmlns:p14="http://schemas.microsoft.com/office/powerpoint/2010/main" val="1036438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E6983DE-831A-4529-94C7-62771650C2C9}"/>
              </a:ext>
            </a:extLst>
          </p:cNvPr>
          <p:cNvSpPr/>
          <p:nvPr/>
        </p:nvSpPr>
        <p:spPr>
          <a:xfrm>
            <a:off x="220801" y="1102360"/>
            <a:ext cx="11938959" cy="575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Connector: Elbow 119">
            <a:extLst>
              <a:ext uri="{FF2B5EF4-FFF2-40B4-BE49-F238E27FC236}">
                <a16:creationId xmlns:a16="http://schemas.microsoft.com/office/drawing/2014/main" id="{3F15DDE1-D367-4792-80C9-8B65A85C394A}"/>
              </a:ext>
            </a:extLst>
          </p:cNvPr>
          <p:cNvCxnSpPr>
            <a:cxnSpLocks/>
            <a:stCxn id="199" idx="1"/>
            <a:endCxn id="129" idx="2"/>
          </p:cNvCxnSpPr>
          <p:nvPr/>
        </p:nvCxnSpPr>
        <p:spPr>
          <a:xfrm rot="10800000" flipH="1">
            <a:off x="2734654" y="2008494"/>
            <a:ext cx="5613007" cy="3029386"/>
          </a:xfrm>
          <a:prstGeom prst="bentConnector4">
            <a:avLst>
              <a:gd name="adj1" fmla="val -4073"/>
              <a:gd name="adj2" fmla="val 78043"/>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6C6598BA-5420-4D2F-A0A8-2D4B11805C46}"/>
              </a:ext>
            </a:extLst>
          </p:cNvPr>
          <p:cNvSpPr/>
          <p:nvPr/>
        </p:nvSpPr>
        <p:spPr>
          <a:xfrm>
            <a:off x="2734655" y="4538917"/>
            <a:ext cx="8456147" cy="997925"/>
          </a:xfrm>
          <a:prstGeom prst="rect">
            <a:avLst/>
          </a:prstGeom>
          <a:solidFill>
            <a:srgbClr val="FFE6B3"/>
          </a:solidFill>
          <a:ln w="19050">
            <a:solidFill>
              <a:schemeClr val="tx2"/>
            </a:solidFill>
          </a:ln>
          <a:effectLst>
            <a:outerShdw blurRad="50800" dist="38100" dir="2700000" algn="tl" rotWithShape="0">
              <a:prstClr val="black">
                <a:alpha val="40000"/>
              </a:prstClr>
            </a:outerShdw>
          </a:effectLst>
        </p:spPr>
        <p:txBody>
          <a:bodyPr wrap="square" lIns="0" rIns="0" rtlCol="0" anchor="t">
            <a:noAutofit/>
          </a:bodyPr>
          <a:lstStyle/>
          <a:p>
            <a:pPr algn="ctr"/>
            <a:r>
              <a:rPr lang="en-US" sz="1200" b="1" i="1" dirty="0"/>
              <a:t>            Heimdall Application Toolchain</a:t>
            </a:r>
          </a:p>
        </p:txBody>
      </p:sp>
      <p:sp>
        <p:nvSpPr>
          <p:cNvPr id="95" name="Rectangle 94">
            <a:extLst>
              <a:ext uri="{FF2B5EF4-FFF2-40B4-BE49-F238E27FC236}">
                <a16:creationId xmlns:a16="http://schemas.microsoft.com/office/drawing/2014/main" id="{AFB14778-F4D5-4794-AE44-854371DD7628}"/>
              </a:ext>
            </a:extLst>
          </p:cNvPr>
          <p:cNvSpPr/>
          <p:nvPr/>
        </p:nvSpPr>
        <p:spPr>
          <a:xfrm>
            <a:off x="4660481" y="3397678"/>
            <a:ext cx="6825502" cy="85753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txBody>
          <a:bodyPr wrap="none" rtlCol="0" anchor="ctr">
            <a:noAutofit/>
          </a:bodyPr>
          <a:lstStyle/>
          <a:p>
            <a:pPr algn="ctr"/>
            <a:endParaRPr lang="en-US" sz="1400" b="1" dirty="0">
              <a:solidFill>
                <a:schemeClr val="tx1"/>
              </a:solidFill>
            </a:endParaRPr>
          </a:p>
        </p:txBody>
      </p:sp>
      <p:sp>
        <p:nvSpPr>
          <p:cNvPr id="4" name="Title 3">
            <a:extLst>
              <a:ext uri="{FF2B5EF4-FFF2-40B4-BE49-F238E27FC236}">
                <a16:creationId xmlns:a16="http://schemas.microsoft.com/office/drawing/2014/main" id="{D74949D4-C8E6-4694-87AD-D96E180FD297}"/>
              </a:ext>
            </a:extLst>
          </p:cNvPr>
          <p:cNvSpPr>
            <a:spLocks noGrp="1"/>
          </p:cNvSpPr>
          <p:nvPr>
            <p:ph type="title"/>
          </p:nvPr>
        </p:nvSpPr>
        <p:spPr>
          <a:xfrm>
            <a:off x="191892" y="18088"/>
            <a:ext cx="12000108" cy="750253"/>
          </a:xfrm>
        </p:spPr>
        <p:txBody>
          <a:bodyPr anchor="ctr">
            <a:normAutofit fontScale="90000"/>
          </a:bodyPr>
          <a:lstStyle/>
          <a:p>
            <a:r>
              <a:rPr lang="en-US" dirty="0"/>
              <a:t>Enterprise Guidance: </a:t>
            </a:r>
            <a:r>
              <a:rPr lang="en-US" dirty="0" err="1"/>
              <a:t>DevSecOps</a:t>
            </a:r>
            <a:r>
              <a:rPr lang="en-US" dirty="0"/>
              <a:t> Process/Tool Support Landscape</a:t>
            </a:r>
          </a:p>
        </p:txBody>
      </p:sp>
      <p:sp>
        <p:nvSpPr>
          <p:cNvPr id="15" name="TextBox 14">
            <a:extLst>
              <a:ext uri="{FF2B5EF4-FFF2-40B4-BE49-F238E27FC236}">
                <a16:creationId xmlns:a16="http://schemas.microsoft.com/office/drawing/2014/main" id="{5248222C-81E5-4855-BA4A-CDDE7EFFD10A}"/>
              </a:ext>
            </a:extLst>
          </p:cNvPr>
          <p:cNvSpPr txBox="1"/>
          <p:nvPr/>
        </p:nvSpPr>
        <p:spPr>
          <a:xfrm>
            <a:off x="4765128" y="716354"/>
            <a:ext cx="2045552" cy="246221"/>
          </a:xfrm>
          <a:prstGeom prst="rect">
            <a:avLst/>
          </a:prstGeom>
          <a:solidFill>
            <a:schemeClr val="bg1">
              <a:lumMod val="95000"/>
            </a:schemeClr>
          </a:solidFill>
          <a:ln w="19050">
            <a:solidFill>
              <a:schemeClr val="tx2"/>
            </a:solidFill>
          </a:ln>
          <a:effectLst>
            <a:outerShdw blurRad="50800" dist="38100" dir="5400000" algn="t" rotWithShape="0">
              <a:prstClr val="black">
                <a:alpha val="40000"/>
              </a:prstClr>
            </a:outerShdw>
          </a:effectLst>
        </p:spPr>
        <p:txBody>
          <a:bodyPr wrap="none" rtlCol="0" anchor="ctr">
            <a:noAutofit/>
          </a:bodyPr>
          <a:lstStyle/>
          <a:p>
            <a:pPr algn="ctr"/>
            <a:r>
              <a:rPr lang="en-US" sz="1600" i="1" dirty="0"/>
              <a:t>Development</a:t>
            </a:r>
          </a:p>
        </p:txBody>
      </p:sp>
      <p:sp>
        <p:nvSpPr>
          <p:cNvPr id="16" name="TextBox 15">
            <a:extLst>
              <a:ext uri="{FF2B5EF4-FFF2-40B4-BE49-F238E27FC236}">
                <a16:creationId xmlns:a16="http://schemas.microsoft.com/office/drawing/2014/main" id="{392CD5C2-2E17-4BBD-82C5-7ABA9E9C7060}"/>
              </a:ext>
            </a:extLst>
          </p:cNvPr>
          <p:cNvSpPr txBox="1"/>
          <p:nvPr/>
        </p:nvSpPr>
        <p:spPr>
          <a:xfrm>
            <a:off x="7179955" y="716354"/>
            <a:ext cx="2045552" cy="246221"/>
          </a:xfrm>
          <a:prstGeom prst="rect">
            <a:avLst/>
          </a:prstGeom>
          <a:solidFill>
            <a:schemeClr val="bg1">
              <a:lumMod val="95000"/>
            </a:schemeClr>
          </a:solidFill>
          <a:ln w="19050">
            <a:solidFill>
              <a:schemeClr val="tx2"/>
            </a:solidFill>
          </a:ln>
          <a:effectLst>
            <a:outerShdw blurRad="50800" dist="38100" dir="5400000" algn="t" rotWithShape="0">
              <a:prstClr val="black">
                <a:alpha val="40000"/>
              </a:prstClr>
            </a:outerShdw>
          </a:effectLst>
        </p:spPr>
        <p:txBody>
          <a:bodyPr wrap="none" rtlCol="0" anchor="ctr">
            <a:noAutofit/>
          </a:bodyPr>
          <a:lstStyle/>
          <a:p>
            <a:pPr algn="ctr"/>
            <a:r>
              <a:rPr lang="en-US" sz="1600" i="1" dirty="0"/>
              <a:t>Validation</a:t>
            </a:r>
          </a:p>
        </p:txBody>
      </p:sp>
      <p:sp>
        <p:nvSpPr>
          <p:cNvPr id="17" name="TextBox 16">
            <a:extLst>
              <a:ext uri="{FF2B5EF4-FFF2-40B4-BE49-F238E27FC236}">
                <a16:creationId xmlns:a16="http://schemas.microsoft.com/office/drawing/2014/main" id="{D2BE7664-75F2-410D-8EA4-5086D4E36A37}"/>
              </a:ext>
            </a:extLst>
          </p:cNvPr>
          <p:cNvSpPr txBox="1"/>
          <p:nvPr/>
        </p:nvSpPr>
        <p:spPr>
          <a:xfrm>
            <a:off x="9594781" y="716354"/>
            <a:ext cx="2045552" cy="246221"/>
          </a:xfrm>
          <a:prstGeom prst="rect">
            <a:avLst/>
          </a:prstGeom>
          <a:solidFill>
            <a:schemeClr val="bg1">
              <a:lumMod val="95000"/>
            </a:schemeClr>
          </a:solidFill>
          <a:ln w="19050">
            <a:solidFill>
              <a:schemeClr val="tx2"/>
            </a:solidFill>
          </a:ln>
          <a:effectLst>
            <a:outerShdw blurRad="50800" dist="38100" dir="5400000" algn="t" rotWithShape="0">
              <a:prstClr val="black">
                <a:alpha val="40000"/>
              </a:prstClr>
            </a:outerShdw>
          </a:effectLst>
        </p:spPr>
        <p:txBody>
          <a:bodyPr wrap="none" rtlCol="0" anchor="ctr">
            <a:noAutofit/>
          </a:bodyPr>
          <a:lstStyle/>
          <a:p>
            <a:pPr algn="ctr"/>
            <a:r>
              <a:rPr lang="en-US" sz="1600" i="1" dirty="0"/>
              <a:t>Production</a:t>
            </a:r>
          </a:p>
        </p:txBody>
      </p:sp>
      <p:cxnSp>
        <p:nvCxnSpPr>
          <p:cNvPr id="75" name="Connector: Elbow 74">
            <a:extLst>
              <a:ext uri="{FF2B5EF4-FFF2-40B4-BE49-F238E27FC236}">
                <a16:creationId xmlns:a16="http://schemas.microsoft.com/office/drawing/2014/main" id="{DF07FAC5-0FED-42C8-B4CD-CD3403875EFD}"/>
              </a:ext>
            </a:extLst>
          </p:cNvPr>
          <p:cNvCxnSpPr>
            <a:cxnSpLocks/>
            <a:stCxn id="104" idx="2"/>
          </p:cNvCxnSpPr>
          <p:nvPr/>
        </p:nvCxnSpPr>
        <p:spPr>
          <a:xfrm rot="16200000" flipH="1">
            <a:off x="4094238" y="2911175"/>
            <a:ext cx="372426" cy="760048"/>
          </a:xfrm>
          <a:prstGeom prst="bentConnector2">
            <a:avLst/>
          </a:prstGeom>
          <a:ln w="28575">
            <a:tailEnd type="triangle" w="lg" len="med"/>
          </a:ln>
        </p:spPr>
        <p:style>
          <a:lnRef idx="1">
            <a:schemeClr val="accent1"/>
          </a:lnRef>
          <a:fillRef idx="0">
            <a:schemeClr val="accent1"/>
          </a:fillRef>
          <a:effectRef idx="0">
            <a:schemeClr val="accent1"/>
          </a:effectRef>
          <a:fontRef idx="minor">
            <a:schemeClr val="tx1"/>
          </a:fontRef>
        </p:style>
      </p:cxnSp>
      <p:pic>
        <p:nvPicPr>
          <p:cNvPr id="168" name="Graphic 167" descr="User">
            <a:extLst>
              <a:ext uri="{FF2B5EF4-FFF2-40B4-BE49-F238E27FC236}">
                <a16:creationId xmlns:a16="http://schemas.microsoft.com/office/drawing/2014/main" id="{76EA4F8D-6D18-4EBB-84A2-66ADDBDEEE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8885" y="5501758"/>
            <a:ext cx="586898" cy="642340"/>
          </a:xfrm>
          <a:prstGeom prst="rect">
            <a:avLst/>
          </a:prstGeom>
          <a:effectLst>
            <a:outerShdw blurRad="50800" dist="38100" dir="2700000" algn="tl" rotWithShape="0">
              <a:prstClr val="black">
                <a:alpha val="40000"/>
              </a:prstClr>
            </a:outerShdw>
          </a:effectLst>
        </p:spPr>
      </p:pic>
      <p:sp>
        <p:nvSpPr>
          <p:cNvPr id="169" name="TextBox 168">
            <a:extLst>
              <a:ext uri="{FF2B5EF4-FFF2-40B4-BE49-F238E27FC236}">
                <a16:creationId xmlns:a16="http://schemas.microsoft.com/office/drawing/2014/main" id="{42076343-053E-4245-ABFD-1023B6C37A38}"/>
              </a:ext>
            </a:extLst>
          </p:cNvPr>
          <p:cNvSpPr txBox="1"/>
          <p:nvPr/>
        </p:nvSpPr>
        <p:spPr>
          <a:xfrm>
            <a:off x="7488872" y="6035779"/>
            <a:ext cx="1406924" cy="415498"/>
          </a:xfrm>
          <a:prstGeom prst="rect">
            <a:avLst/>
          </a:prstGeom>
          <a:noFill/>
          <a:ln w="19050">
            <a:noFill/>
          </a:ln>
          <a:effectLst/>
        </p:spPr>
        <p:txBody>
          <a:bodyPr wrap="square" rtlCol="0" anchor="t">
            <a:spAutoFit/>
          </a:bodyPr>
          <a:lstStyle/>
          <a:p>
            <a:pPr algn="ctr"/>
            <a:r>
              <a:rPr lang="en-US" sz="1050" b="1" i="1" dirty="0"/>
              <a:t>Developers + ISSO + Business Owner</a:t>
            </a:r>
          </a:p>
        </p:txBody>
      </p:sp>
      <p:pic>
        <p:nvPicPr>
          <p:cNvPr id="176" name="Graphic 175" descr="User">
            <a:extLst>
              <a:ext uri="{FF2B5EF4-FFF2-40B4-BE49-F238E27FC236}">
                <a16:creationId xmlns:a16="http://schemas.microsoft.com/office/drawing/2014/main" id="{B08D18B7-4597-41F3-A6FD-09315B123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4109" y="5499454"/>
            <a:ext cx="586898" cy="642340"/>
          </a:xfrm>
          <a:prstGeom prst="rect">
            <a:avLst/>
          </a:prstGeom>
          <a:effectLst>
            <a:outerShdw blurRad="50800" dist="38100" dir="2700000" algn="tl" rotWithShape="0">
              <a:prstClr val="black">
                <a:alpha val="40000"/>
              </a:prstClr>
            </a:outerShdw>
          </a:effectLst>
        </p:spPr>
      </p:pic>
      <p:sp>
        <p:nvSpPr>
          <p:cNvPr id="177" name="TextBox 176">
            <a:extLst>
              <a:ext uri="{FF2B5EF4-FFF2-40B4-BE49-F238E27FC236}">
                <a16:creationId xmlns:a16="http://schemas.microsoft.com/office/drawing/2014/main" id="{72ADE5C9-00E6-4684-A1C6-975B215DB468}"/>
              </a:ext>
            </a:extLst>
          </p:cNvPr>
          <p:cNvSpPr txBox="1"/>
          <p:nvPr/>
        </p:nvSpPr>
        <p:spPr>
          <a:xfrm>
            <a:off x="9849156" y="6033475"/>
            <a:ext cx="1519770" cy="415498"/>
          </a:xfrm>
          <a:prstGeom prst="rect">
            <a:avLst/>
          </a:prstGeom>
          <a:noFill/>
          <a:ln w="19050">
            <a:noFill/>
          </a:ln>
          <a:effectLst/>
        </p:spPr>
        <p:txBody>
          <a:bodyPr wrap="square" rtlCol="0" anchor="t">
            <a:spAutoFit/>
          </a:bodyPr>
          <a:lstStyle/>
          <a:p>
            <a:pPr algn="ctr"/>
            <a:r>
              <a:rPr lang="en-US" sz="1050" b="1" i="1" dirty="0"/>
              <a:t>Developers + ISSO + Business Owner</a:t>
            </a:r>
          </a:p>
        </p:txBody>
      </p:sp>
      <p:pic>
        <p:nvPicPr>
          <p:cNvPr id="62" name="Graphic 61" descr="User">
            <a:extLst>
              <a:ext uri="{FF2B5EF4-FFF2-40B4-BE49-F238E27FC236}">
                <a16:creationId xmlns:a16="http://schemas.microsoft.com/office/drawing/2014/main" id="{BF3876E6-6EDD-4BE9-8E99-97F67B4B97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110" y="5501758"/>
            <a:ext cx="586898" cy="642340"/>
          </a:xfrm>
          <a:prstGeom prst="rect">
            <a:avLst/>
          </a:prstGeom>
          <a:effectLst>
            <a:outerShdw blurRad="50800" dist="38100" dir="2700000" algn="tl" rotWithShape="0">
              <a:prstClr val="black">
                <a:alpha val="40000"/>
              </a:prstClr>
            </a:outerShdw>
          </a:effectLst>
        </p:spPr>
      </p:pic>
      <p:sp>
        <p:nvSpPr>
          <p:cNvPr id="63" name="TextBox 62">
            <a:extLst>
              <a:ext uri="{FF2B5EF4-FFF2-40B4-BE49-F238E27FC236}">
                <a16:creationId xmlns:a16="http://schemas.microsoft.com/office/drawing/2014/main" id="{8EFADBAF-C002-42D6-8AF6-61CC85F723E4}"/>
              </a:ext>
            </a:extLst>
          </p:cNvPr>
          <p:cNvSpPr txBox="1"/>
          <p:nvPr/>
        </p:nvSpPr>
        <p:spPr>
          <a:xfrm>
            <a:off x="5096240" y="6035779"/>
            <a:ext cx="1439272" cy="415498"/>
          </a:xfrm>
          <a:prstGeom prst="rect">
            <a:avLst/>
          </a:prstGeom>
          <a:noFill/>
          <a:ln w="19050">
            <a:noFill/>
          </a:ln>
          <a:effectLst/>
        </p:spPr>
        <p:txBody>
          <a:bodyPr wrap="square" rtlCol="0" anchor="t">
            <a:spAutoFit/>
          </a:bodyPr>
          <a:lstStyle/>
          <a:p>
            <a:pPr algn="ctr"/>
            <a:r>
              <a:rPr lang="en-US" sz="1050" b="1" i="1" dirty="0"/>
              <a:t>Developers + ISSO + Business Owner</a:t>
            </a:r>
          </a:p>
        </p:txBody>
      </p:sp>
      <p:sp>
        <p:nvSpPr>
          <p:cNvPr id="57" name="TextBox 56">
            <a:extLst>
              <a:ext uri="{FF2B5EF4-FFF2-40B4-BE49-F238E27FC236}">
                <a16:creationId xmlns:a16="http://schemas.microsoft.com/office/drawing/2014/main" id="{FF3051AE-C4D3-45F9-9A5C-A8F6D0932346}"/>
              </a:ext>
            </a:extLst>
          </p:cNvPr>
          <p:cNvSpPr txBox="1"/>
          <p:nvPr/>
        </p:nvSpPr>
        <p:spPr>
          <a:xfrm>
            <a:off x="518168" y="4933287"/>
            <a:ext cx="1044838" cy="461665"/>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none" rtlCol="0" anchor="ctr">
            <a:spAutoFit/>
          </a:bodyPr>
          <a:lstStyle/>
          <a:p>
            <a:pPr algn="ctr"/>
            <a:r>
              <a:rPr lang="en-US" sz="1200" dirty="0"/>
              <a:t>Static Code</a:t>
            </a:r>
          </a:p>
          <a:p>
            <a:pPr algn="ctr"/>
            <a:r>
              <a:rPr lang="en-US" sz="1200" dirty="0"/>
              <a:t>Analysis Tools</a:t>
            </a:r>
          </a:p>
        </p:txBody>
      </p:sp>
      <p:sp>
        <p:nvSpPr>
          <p:cNvPr id="71" name="TextBox 70">
            <a:extLst>
              <a:ext uri="{FF2B5EF4-FFF2-40B4-BE49-F238E27FC236}">
                <a16:creationId xmlns:a16="http://schemas.microsoft.com/office/drawing/2014/main" id="{60003F51-593A-4EE3-8134-F4D3F355A0DF}"/>
              </a:ext>
            </a:extLst>
          </p:cNvPr>
          <p:cNvSpPr txBox="1"/>
          <p:nvPr/>
        </p:nvSpPr>
        <p:spPr>
          <a:xfrm>
            <a:off x="499413" y="5447754"/>
            <a:ext cx="1082349" cy="461665"/>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none" rtlCol="0" anchor="ctr">
            <a:spAutoFit/>
          </a:bodyPr>
          <a:lstStyle/>
          <a:p>
            <a:pPr algn="ctr"/>
            <a:r>
              <a:rPr lang="en-US" sz="1200" dirty="0"/>
              <a:t>Dynamic Code</a:t>
            </a:r>
          </a:p>
          <a:p>
            <a:pPr algn="ctr"/>
            <a:r>
              <a:rPr lang="en-US" sz="1200" dirty="0"/>
              <a:t>Analysis Tools</a:t>
            </a:r>
          </a:p>
        </p:txBody>
      </p:sp>
      <p:cxnSp>
        <p:nvCxnSpPr>
          <p:cNvPr id="87" name="Connector: Elbow 86">
            <a:extLst>
              <a:ext uri="{FF2B5EF4-FFF2-40B4-BE49-F238E27FC236}">
                <a16:creationId xmlns:a16="http://schemas.microsoft.com/office/drawing/2014/main" id="{EEE6167E-6EE0-4B0E-9FE1-9C0FDE5799FA}"/>
              </a:ext>
            </a:extLst>
          </p:cNvPr>
          <p:cNvCxnSpPr>
            <a:cxnSpLocks/>
            <a:stCxn id="65" idx="3"/>
            <a:endCxn id="199" idx="1"/>
          </p:cNvCxnSpPr>
          <p:nvPr/>
        </p:nvCxnSpPr>
        <p:spPr>
          <a:xfrm>
            <a:off x="1543507" y="4693944"/>
            <a:ext cx="1191148" cy="343936"/>
          </a:xfrm>
          <a:prstGeom prst="bentConnector3">
            <a:avLst>
              <a:gd name="adj1" fmla="val 50000"/>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3E898E46-DD66-4381-BD9F-5CC48A15FA57}"/>
              </a:ext>
            </a:extLst>
          </p:cNvPr>
          <p:cNvCxnSpPr>
            <a:cxnSpLocks/>
            <a:stCxn id="71" idx="3"/>
            <a:endCxn id="199" idx="1"/>
          </p:cNvCxnSpPr>
          <p:nvPr/>
        </p:nvCxnSpPr>
        <p:spPr>
          <a:xfrm flipV="1">
            <a:off x="1581762" y="5037880"/>
            <a:ext cx="1152893" cy="640707"/>
          </a:xfrm>
          <a:prstGeom prst="bentConnector3">
            <a:avLst>
              <a:gd name="adj1" fmla="val 50000"/>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BF9FE85C-910F-4BA3-BD1A-6824F3D1480A}"/>
              </a:ext>
            </a:extLst>
          </p:cNvPr>
          <p:cNvSpPr txBox="1"/>
          <p:nvPr/>
        </p:nvSpPr>
        <p:spPr>
          <a:xfrm>
            <a:off x="3429785" y="2858765"/>
            <a:ext cx="941284" cy="246221"/>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none" rtlCol="0" anchor="ctr">
            <a:spAutoFit/>
          </a:bodyPr>
          <a:lstStyle/>
          <a:p>
            <a:pPr algn="ctr"/>
            <a:r>
              <a:rPr lang="en-US" sz="1000" dirty="0"/>
              <a:t>CVE Test Tools</a:t>
            </a:r>
          </a:p>
        </p:txBody>
      </p:sp>
      <p:sp>
        <p:nvSpPr>
          <p:cNvPr id="105" name="TextBox 104">
            <a:extLst>
              <a:ext uri="{FF2B5EF4-FFF2-40B4-BE49-F238E27FC236}">
                <a16:creationId xmlns:a16="http://schemas.microsoft.com/office/drawing/2014/main" id="{AC4BB3A3-68AE-454D-B682-F148430AAFB1}"/>
              </a:ext>
            </a:extLst>
          </p:cNvPr>
          <p:cNvSpPr txBox="1"/>
          <p:nvPr/>
        </p:nvSpPr>
        <p:spPr>
          <a:xfrm>
            <a:off x="2741164" y="2915127"/>
            <a:ext cx="627096" cy="400110"/>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none" rtlCol="0" anchor="ctr">
            <a:spAutoFit/>
          </a:bodyPr>
          <a:lstStyle/>
          <a:p>
            <a:pPr algn="ctr"/>
            <a:r>
              <a:rPr lang="en-US" sz="1000" dirty="0"/>
              <a:t>CSP/GSS</a:t>
            </a:r>
          </a:p>
          <a:p>
            <a:pPr algn="ctr"/>
            <a:r>
              <a:rPr lang="en-US" sz="1000" dirty="0"/>
              <a:t>Info</a:t>
            </a:r>
          </a:p>
        </p:txBody>
      </p:sp>
      <p:sp>
        <p:nvSpPr>
          <p:cNvPr id="106" name="TextBox 105">
            <a:extLst>
              <a:ext uri="{FF2B5EF4-FFF2-40B4-BE49-F238E27FC236}">
                <a16:creationId xmlns:a16="http://schemas.microsoft.com/office/drawing/2014/main" id="{922BB813-1A5F-4F8F-977C-9087DCCB5F54}"/>
              </a:ext>
            </a:extLst>
          </p:cNvPr>
          <p:cNvSpPr txBox="1"/>
          <p:nvPr/>
        </p:nvSpPr>
        <p:spPr>
          <a:xfrm>
            <a:off x="3957140" y="3276576"/>
            <a:ext cx="359075" cy="323165"/>
          </a:xfrm>
          <a:prstGeom prst="rect">
            <a:avLst/>
          </a:prstGeom>
          <a:solidFill>
            <a:srgbClr val="FFFFCC"/>
          </a:solidFill>
          <a:ln w="19050">
            <a:noFill/>
          </a:ln>
          <a:effectLst>
            <a:outerShdw blurRad="50800" dist="38100" dir="2700000" algn="tl" rotWithShape="0">
              <a:prstClr val="black">
                <a:alpha val="40000"/>
              </a:prstClr>
            </a:outerShdw>
          </a:effectLst>
        </p:spPr>
        <p:txBody>
          <a:bodyPr wrap="square" lIns="0" tIns="0" rIns="0" bIns="0" rtlCol="0" anchor="ctr">
            <a:spAutoFit/>
          </a:bodyPr>
          <a:lstStyle/>
          <a:p>
            <a:pPr algn="ctr"/>
            <a:r>
              <a:rPr lang="en-US" sz="1050" i="1" dirty="0"/>
              <a:t>Patch</a:t>
            </a:r>
          </a:p>
          <a:p>
            <a:pPr algn="ctr"/>
            <a:r>
              <a:rPr lang="en-US" sz="1050" i="1" dirty="0"/>
              <a:t>Status</a:t>
            </a:r>
          </a:p>
        </p:txBody>
      </p:sp>
      <p:sp>
        <p:nvSpPr>
          <p:cNvPr id="123" name="TextBox 122">
            <a:extLst>
              <a:ext uri="{FF2B5EF4-FFF2-40B4-BE49-F238E27FC236}">
                <a16:creationId xmlns:a16="http://schemas.microsoft.com/office/drawing/2014/main" id="{5E146584-C16A-44B0-9B51-3441ED8A5861}"/>
              </a:ext>
            </a:extLst>
          </p:cNvPr>
          <p:cNvSpPr txBox="1"/>
          <p:nvPr/>
        </p:nvSpPr>
        <p:spPr>
          <a:xfrm>
            <a:off x="5170892" y="3456220"/>
            <a:ext cx="1463040" cy="461665"/>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square" lIns="0" rIns="0" rtlCol="0" anchor="ctr">
            <a:spAutoFit/>
          </a:bodyPr>
          <a:lstStyle/>
          <a:p>
            <a:pPr algn="ctr"/>
            <a:r>
              <a:rPr lang="en-US" sz="1200" dirty="0"/>
              <a:t>CSP/GSS CDM Capabilities</a:t>
            </a:r>
          </a:p>
        </p:txBody>
      </p:sp>
      <p:sp>
        <p:nvSpPr>
          <p:cNvPr id="144" name="TextBox 143">
            <a:extLst>
              <a:ext uri="{FF2B5EF4-FFF2-40B4-BE49-F238E27FC236}">
                <a16:creationId xmlns:a16="http://schemas.microsoft.com/office/drawing/2014/main" id="{09CC5F05-E7F1-4DB9-9B77-EC09A31AB720}"/>
              </a:ext>
            </a:extLst>
          </p:cNvPr>
          <p:cNvSpPr txBox="1"/>
          <p:nvPr/>
        </p:nvSpPr>
        <p:spPr>
          <a:xfrm>
            <a:off x="5109552" y="4891853"/>
            <a:ext cx="954813" cy="461665"/>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none" rtlCol="0" anchor="ctr">
            <a:spAutoFit/>
          </a:bodyPr>
          <a:lstStyle/>
          <a:p>
            <a:pPr algn="ctr"/>
            <a:r>
              <a:rPr lang="en-US" sz="1200" dirty="0"/>
              <a:t>Heimdall</a:t>
            </a:r>
          </a:p>
          <a:p>
            <a:pPr algn="ctr"/>
            <a:r>
              <a:rPr lang="en-US" sz="1200" dirty="0"/>
              <a:t>Team Server</a:t>
            </a:r>
          </a:p>
        </p:txBody>
      </p:sp>
      <p:cxnSp>
        <p:nvCxnSpPr>
          <p:cNvPr id="185" name="Connector: Elbow 184">
            <a:extLst>
              <a:ext uri="{FF2B5EF4-FFF2-40B4-BE49-F238E27FC236}">
                <a16:creationId xmlns:a16="http://schemas.microsoft.com/office/drawing/2014/main" id="{1D1489EC-3DF5-4275-8188-CF280CF02FD9}"/>
              </a:ext>
            </a:extLst>
          </p:cNvPr>
          <p:cNvCxnSpPr>
            <a:cxnSpLocks/>
            <a:stCxn id="105" idx="2"/>
            <a:endCxn id="95" idx="1"/>
          </p:cNvCxnSpPr>
          <p:nvPr/>
        </p:nvCxnSpPr>
        <p:spPr>
          <a:xfrm rot="16200000" flipH="1">
            <a:off x="3601992" y="2767956"/>
            <a:ext cx="511208" cy="1605769"/>
          </a:xfrm>
          <a:prstGeom prst="bentConnector2">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AF96928C-5769-4C03-9B34-078223DCD646}"/>
              </a:ext>
            </a:extLst>
          </p:cNvPr>
          <p:cNvSpPr txBox="1"/>
          <p:nvPr/>
        </p:nvSpPr>
        <p:spPr>
          <a:xfrm>
            <a:off x="2835078" y="3666799"/>
            <a:ext cx="1482044" cy="323165"/>
          </a:xfrm>
          <a:prstGeom prst="rect">
            <a:avLst/>
          </a:prstGeom>
          <a:solidFill>
            <a:srgbClr val="FFFFCC"/>
          </a:solidFill>
          <a:ln w="19050">
            <a:noFill/>
          </a:ln>
          <a:effectLst>
            <a:outerShdw blurRad="50800" dist="38100" dir="2700000" algn="tl" rotWithShape="0">
              <a:prstClr val="black">
                <a:alpha val="40000"/>
              </a:prstClr>
            </a:outerShdw>
          </a:effectLst>
        </p:spPr>
        <p:txBody>
          <a:bodyPr wrap="square" lIns="0" tIns="0" rIns="0" bIns="0" rtlCol="0" anchor="ctr">
            <a:spAutoFit/>
          </a:bodyPr>
          <a:lstStyle/>
          <a:p>
            <a:pPr algn="ctr"/>
            <a:r>
              <a:rPr lang="en-US" sz="1050" i="1" dirty="0"/>
              <a:t>Inventory and Change Management Information</a:t>
            </a:r>
          </a:p>
        </p:txBody>
      </p:sp>
      <p:sp>
        <p:nvSpPr>
          <p:cNvPr id="291" name="Flowchart: Document 290">
            <a:extLst>
              <a:ext uri="{FF2B5EF4-FFF2-40B4-BE49-F238E27FC236}">
                <a16:creationId xmlns:a16="http://schemas.microsoft.com/office/drawing/2014/main" id="{8CD84BC5-B888-4019-86B8-F58C2D762B2E}"/>
              </a:ext>
            </a:extLst>
          </p:cNvPr>
          <p:cNvSpPr/>
          <p:nvPr/>
        </p:nvSpPr>
        <p:spPr>
          <a:xfrm>
            <a:off x="11368926" y="4741312"/>
            <a:ext cx="761856" cy="595900"/>
          </a:xfrm>
          <a:prstGeom prst="flowChartDocumen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100" dirty="0">
                <a:solidFill>
                  <a:schemeClr val="tx1"/>
                </a:solidFill>
              </a:rPr>
              <a:t>Assessment</a:t>
            </a:r>
          </a:p>
          <a:p>
            <a:pPr algn="ctr"/>
            <a:r>
              <a:rPr lang="en-US" sz="1100" dirty="0">
                <a:solidFill>
                  <a:schemeClr val="tx1"/>
                </a:solidFill>
              </a:rPr>
              <a:t>Tracking Spreadsheet</a:t>
            </a:r>
          </a:p>
        </p:txBody>
      </p:sp>
      <p:cxnSp>
        <p:nvCxnSpPr>
          <p:cNvPr id="156" name="Straight Arrow Connector 155">
            <a:extLst>
              <a:ext uri="{FF2B5EF4-FFF2-40B4-BE49-F238E27FC236}">
                <a16:creationId xmlns:a16="http://schemas.microsoft.com/office/drawing/2014/main" id="{4C23A1ED-FF86-4514-A5BD-509CEAE44ABE}"/>
              </a:ext>
            </a:extLst>
          </p:cNvPr>
          <p:cNvCxnSpPr>
            <a:cxnSpLocks/>
          </p:cNvCxnSpPr>
          <p:nvPr/>
        </p:nvCxnSpPr>
        <p:spPr>
          <a:xfrm>
            <a:off x="6110872" y="4132102"/>
            <a:ext cx="0" cy="1367644"/>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5EDCA57D-E3BD-4DEE-8975-2552AD381C97}"/>
              </a:ext>
            </a:extLst>
          </p:cNvPr>
          <p:cNvCxnSpPr>
            <a:cxnSpLocks/>
            <a:stCxn id="291" idx="0"/>
            <a:endCxn id="188" idx="2"/>
          </p:cNvCxnSpPr>
          <p:nvPr/>
        </p:nvCxnSpPr>
        <p:spPr>
          <a:xfrm flipV="1">
            <a:off x="11749854" y="1539141"/>
            <a:ext cx="1" cy="3202171"/>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6D8E9D-CA9A-4721-A108-C6BFD65B79AD}"/>
              </a:ext>
            </a:extLst>
          </p:cNvPr>
          <p:cNvSpPr txBox="1"/>
          <p:nvPr/>
        </p:nvSpPr>
        <p:spPr>
          <a:xfrm>
            <a:off x="3045835" y="4885900"/>
            <a:ext cx="889736" cy="467618"/>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square" rtlCol="0" anchor="ctr">
            <a:spAutoFit/>
          </a:bodyPr>
          <a:lstStyle/>
          <a:p>
            <a:pPr algn="ctr"/>
            <a:r>
              <a:rPr lang="en-US" sz="1200" dirty="0"/>
              <a:t>Heimdall</a:t>
            </a:r>
            <a:endParaRPr lang="en-US">
              <a:cs typeface="Calibri" panose="020F0502020204030204"/>
            </a:endParaRPr>
          </a:p>
          <a:p>
            <a:pPr algn="ctr"/>
            <a:r>
              <a:rPr lang="en-US" sz="1200" dirty="0"/>
              <a:t>Lite</a:t>
            </a:r>
            <a:endParaRPr lang="en-US" sz="1200" dirty="0">
              <a:cs typeface="Calibri" panose="020F0502020204030204"/>
            </a:endParaRPr>
          </a:p>
        </p:txBody>
      </p:sp>
      <p:pic>
        <p:nvPicPr>
          <p:cNvPr id="108" name="Graphic 107" descr="User">
            <a:extLst>
              <a:ext uri="{FF2B5EF4-FFF2-40B4-BE49-F238E27FC236}">
                <a16:creationId xmlns:a16="http://schemas.microsoft.com/office/drawing/2014/main" id="{1420B836-705C-454A-9865-0DB1544A4E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8975" y="5501758"/>
            <a:ext cx="586898" cy="642340"/>
          </a:xfrm>
          <a:prstGeom prst="rect">
            <a:avLst/>
          </a:prstGeom>
          <a:effectLst>
            <a:outerShdw blurRad="50800" dist="38100" dir="2700000" algn="tl" rotWithShape="0">
              <a:prstClr val="black">
                <a:alpha val="40000"/>
              </a:prstClr>
            </a:outerShdw>
          </a:effectLst>
        </p:spPr>
      </p:pic>
      <p:sp>
        <p:nvSpPr>
          <p:cNvPr id="70" name="TextBox 69">
            <a:extLst>
              <a:ext uri="{FF2B5EF4-FFF2-40B4-BE49-F238E27FC236}">
                <a16:creationId xmlns:a16="http://schemas.microsoft.com/office/drawing/2014/main" id="{A7A01058-E277-4039-B148-67D9194C6A2E}"/>
              </a:ext>
            </a:extLst>
          </p:cNvPr>
          <p:cNvSpPr txBox="1"/>
          <p:nvPr/>
        </p:nvSpPr>
        <p:spPr>
          <a:xfrm>
            <a:off x="2869810" y="6035779"/>
            <a:ext cx="1051862" cy="253916"/>
          </a:xfrm>
          <a:prstGeom prst="rect">
            <a:avLst/>
          </a:prstGeom>
          <a:noFill/>
          <a:ln w="19050">
            <a:noFill/>
          </a:ln>
          <a:effectLst/>
        </p:spPr>
        <p:txBody>
          <a:bodyPr wrap="square" rtlCol="0" anchor="t">
            <a:spAutoFit/>
          </a:bodyPr>
          <a:lstStyle/>
          <a:p>
            <a:pPr algn="ctr"/>
            <a:r>
              <a:rPr lang="en-US" sz="1050" b="1" i="1" dirty="0"/>
              <a:t>Developers</a:t>
            </a:r>
          </a:p>
        </p:txBody>
      </p:sp>
      <p:cxnSp>
        <p:nvCxnSpPr>
          <p:cNvPr id="315" name="Straight Arrow Connector 314">
            <a:extLst>
              <a:ext uri="{FF2B5EF4-FFF2-40B4-BE49-F238E27FC236}">
                <a16:creationId xmlns:a16="http://schemas.microsoft.com/office/drawing/2014/main" id="{E312A9C4-A1C3-466C-A11A-52B46035F217}"/>
              </a:ext>
            </a:extLst>
          </p:cNvPr>
          <p:cNvCxnSpPr>
            <a:cxnSpLocks/>
            <a:stCxn id="66" idx="2"/>
            <a:endCxn id="108" idx="0"/>
          </p:cNvCxnSpPr>
          <p:nvPr/>
        </p:nvCxnSpPr>
        <p:spPr>
          <a:xfrm flipH="1">
            <a:off x="3402424" y="5347565"/>
            <a:ext cx="22795" cy="154193"/>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D07D3C1B-080E-45A0-86D5-BFAED609BBB6}"/>
              </a:ext>
            </a:extLst>
          </p:cNvPr>
          <p:cNvCxnSpPr>
            <a:cxnSpLocks/>
          </p:cNvCxnSpPr>
          <p:nvPr/>
        </p:nvCxnSpPr>
        <p:spPr>
          <a:xfrm>
            <a:off x="5801271" y="5341612"/>
            <a:ext cx="0" cy="145936"/>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pic>
        <p:nvPicPr>
          <p:cNvPr id="136" name="Graphic 135" descr="User">
            <a:extLst>
              <a:ext uri="{FF2B5EF4-FFF2-40B4-BE49-F238E27FC236}">
                <a16:creationId xmlns:a16="http://schemas.microsoft.com/office/drawing/2014/main" id="{62AF9DBC-50CC-4DBD-8EFF-A52FC35C8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9027" y="5499746"/>
            <a:ext cx="586898" cy="642340"/>
          </a:xfrm>
          <a:prstGeom prst="rect">
            <a:avLst/>
          </a:prstGeom>
          <a:effectLst>
            <a:outerShdw blurRad="50800" dist="38100" dir="2700000" algn="tl" rotWithShape="0">
              <a:prstClr val="black">
                <a:alpha val="40000"/>
              </a:prstClr>
            </a:outerShdw>
          </a:effectLst>
        </p:spPr>
      </p:pic>
      <p:sp>
        <p:nvSpPr>
          <p:cNvPr id="137" name="TextBox 136">
            <a:extLst>
              <a:ext uri="{FF2B5EF4-FFF2-40B4-BE49-F238E27FC236}">
                <a16:creationId xmlns:a16="http://schemas.microsoft.com/office/drawing/2014/main" id="{0B991E6F-A796-4856-8CF0-407BEBFCD8CF}"/>
              </a:ext>
            </a:extLst>
          </p:cNvPr>
          <p:cNvSpPr txBox="1"/>
          <p:nvPr/>
        </p:nvSpPr>
        <p:spPr>
          <a:xfrm>
            <a:off x="8839862" y="6033767"/>
            <a:ext cx="1051862" cy="276999"/>
          </a:xfrm>
          <a:prstGeom prst="rect">
            <a:avLst/>
          </a:prstGeom>
          <a:noFill/>
          <a:ln w="19050">
            <a:noFill/>
          </a:ln>
          <a:effectLst/>
        </p:spPr>
        <p:txBody>
          <a:bodyPr wrap="square" rtlCol="0" anchor="t">
            <a:spAutoFit/>
          </a:bodyPr>
          <a:lstStyle/>
          <a:p>
            <a:pPr algn="ctr"/>
            <a:r>
              <a:rPr lang="en-US" sz="1200" b="1" i="1" dirty="0"/>
              <a:t>Auditor</a:t>
            </a:r>
          </a:p>
        </p:txBody>
      </p:sp>
      <p:cxnSp>
        <p:nvCxnSpPr>
          <p:cNvPr id="139" name="Straight Arrow Connector 138">
            <a:extLst>
              <a:ext uri="{FF2B5EF4-FFF2-40B4-BE49-F238E27FC236}">
                <a16:creationId xmlns:a16="http://schemas.microsoft.com/office/drawing/2014/main" id="{59761C85-0FB7-4F56-BF03-ADE999E32396}"/>
              </a:ext>
            </a:extLst>
          </p:cNvPr>
          <p:cNvCxnSpPr>
            <a:cxnSpLocks/>
            <a:endCxn id="136" idx="1"/>
          </p:cNvCxnSpPr>
          <p:nvPr/>
        </p:nvCxnSpPr>
        <p:spPr>
          <a:xfrm>
            <a:off x="8485783" y="5611244"/>
            <a:ext cx="593244" cy="20967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pic>
        <p:nvPicPr>
          <p:cNvPr id="143" name="Graphic 142" descr="User">
            <a:extLst>
              <a:ext uri="{FF2B5EF4-FFF2-40B4-BE49-F238E27FC236}">
                <a16:creationId xmlns:a16="http://schemas.microsoft.com/office/drawing/2014/main" id="{D6158845-635E-4352-92EE-20B5F7A5F7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0806" y="5487582"/>
            <a:ext cx="586898" cy="642340"/>
          </a:xfrm>
          <a:prstGeom prst="rect">
            <a:avLst/>
          </a:prstGeom>
          <a:effectLst>
            <a:outerShdw blurRad="50800" dist="38100" dir="2700000" algn="tl" rotWithShape="0">
              <a:prstClr val="black">
                <a:alpha val="40000"/>
              </a:prstClr>
            </a:outerShdw>
          </a:effectLst>
        </p:spPr>
      </p:pic>
      <p:sp>
        <p:nvSpPr>
          <p:cNvPr id="147" name="TextBox 146">
            <a:extLst>
              <a:ext uri="{FF2B5EF4-FFF2-40B4-BE49-F238E27FC236}">
                <a16:creationId xmlns:a16="http://schemas.microsoft.com/office/drawing/2014/main" id="{C029CCB7-34DF-4F13-8A18-0D4FD149E209}"/>
              </a:ext>
            </a:extLst>
          </p:cNvPr>
          <p:cNvSpPr txBox="1"/>
          <p:nvPr/>
        </p:nvSpPr>
        <p:spPr>
          <a:xfrm>
            <a:off x="11174580" y="6021603"/>
            <a:ext cx="969802" cy="276999"/>
          </a:xfrm>
          <a:prstGeom prst="rect">
            <a:avLst/>
          </a:prstGeom>
          <a:noFill/>
          <a:ln w="19050">
            <a:noFill/>
          </a:ln>
          <a:effectLst/>
        </p:spPr>
        <p:txBody>
          <a:bodyPr wrap="square" rtlCol="0" anchor="t">
            <a:spAutoFit/>
          </a:bodyPr>
          <a:lstStyle/>
          <a:p>
            <a:pPr algn="ctr"/>
            <a:r>
              <a:rPr lang="en-US" sz="1200" b="1" i="1" dirty="0"/>
              <a:t>SOC Analyst</a:t>
            </a:r>
          </a:p>
        </p:txBody>
      </p:sp>
      <p:cxnSp>
        <p:nvCxnSpPr>
          <p:cNvPr id="148" name="Straight Arrow Connector 147">
            <a:extLst>
              <a:ext uri="{FF2B5EF4-FFF2-40B4-BE49-F238E27FC236}">
                <a16:creationId xmlns:a16="http://schemas.microsoft.com/office/drawing/2014/main" id="{FD642341-4C0E-44BC-AFA9-E44385052556}"/>
              </a:ext>
            </a:extLst>
          </p:cNvPr>
          <p:cNvCxnSpPr>
            <a:cxnSpLocks/>
          </p:cNvCxnSpPr>
          <p:nvPr/>
        </p:nvCxnSpPr>
        <p:spPr>
          <a:xfrm>
            <a:off x="11014027" y="5579342"/>
            <a:ext cx="294675" cy="135658"/>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3F442A15-3CED-486F-BCFD-512D0BAC9536}"/>
              </a:ext>
            </a:extLst>
          </p:cNvPr>
          <p:cNvSpPr txBox="1"/>
          <p:nvPr/>
        </p:nvSpPr>
        <p:spPr>
          <a:xfrm>
            <a:off x="5170892" y="3969483"/>
            <a:ext cx="1463040" cy="153888"/>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square" lIns="0" tIns="0" rIns="0" bIns="0" rtlCol="0" anchor="ctr">
            <a:spAutoFit/>
          </a:bodyPr>
          <a:lstStyle/>
          <a:p>
            <a:pPr algn="ctr"/>
            <a:r>
              <a:rPr lang="en-US" sz="1000" dirty="0"/>
              <a:t>SIEM CDM Data Views</a:t>
            </a:r>
          </a:p>
        </p:txBody>
      </p:sp>
      <p:sp>
        <p:nvSpPr>
          <p:cNvPr id="355" name="TextBox 354">
            <a:extLst>
              <a:ext uri="{FF2B5EF4-FFF2-40B4-BE49-F238E27FC236}">
                <a16:creationId xmlns:a16="http://schemas.microsoft.com/office/drawing/2014/main" id="{45F74010-E09B-44C4-B217-4BE6BF68EAE8}"/>
              </a:ext>
            </a:extLst>
          </p:cNvPr>
          <p:cNvSpPr txBox="1"/>
          <p:nvPr/>
        </p:nvSpPr>
        <p:spPr>
          <a:xfrm>
            <a:off x="2350301" y="6487490"/>
            <a:ext cx="2045552" cy="246221"/>
          </a:xfrm>
          <a:prstGeom prst="rect">
            <a:avLst/>
          </a:prstGeom>
          <a:solidFill>
            <a:schemeClr val="bg1">
              <a:lumMod val="95000"/>
            </a:schemeClr>
          </a:solidFill>
          <a:ln w="19050">
            <a:solidFill>
              <a:schemeClr val="tx2"/>
            </a:solidFill>
          </a:ln>
          <a:effectLst>
            <a:outerShdw blurRad="50800" dist="38100" dir="16200000" rotWithShape="0">
              <a:prstClr val="black">
                <a:alpha val="40000"/>
              </a:prstClr>
            </a:outerShdw>
          </a:effectLst>
        </p:spPr>
        <p:txBody>
          <a:bodyPr wrap="none" rtlCol="0" anchor="ctr">
            <a:noAutofit/>
          </a:bodyPr>
          <a:lstStyle/>
          <a:p>
            <a:pPr algn="ctr"/>
            <a:r>
              <a:rPr lang="en-US" sz="1600" i="1" dirty="0"/>
              <a:t>Sandbox</a:t>
            </a:r>
          </a:p>
        </p:txBody>
      </p:sp>
      <p:sp>
        <p:nvSpPr>
          <p:cNvPr id="356" name="TextBox 355">
            <a:extLst>
              <a:ext uri="{FF2B5EF4-FFF2-40B4-BE49-F238E27FC236}">
                <a16:creationId xmlns:a16="http://schemas.microsoft.com/office/drawing/2014/main" id="{FE0F9A30-330C-4119-952F-84939907BFF1}"/>
              </a:ext>
            </a:extLst>
          </p:cNvPr>
          <p:cNvSpPr txBox="1"/>
          <p:nvPr/>
        </p:nvSpPr>
        <p:spPr>
          <a:xfrm>
            <a:off x="4765128" y="6487490"/>
            <a:ext cx="2045552" cy="246221"/>
          </a:xfrm>
          <a:prstGeom prst="rect">
            <a:avLst/>
          </a:prstGeom>
          <a:solidFill>
            <a:schemeClr val="bg1">
              <a:lumMod val="95000"/>
            </a:schemeClr>
          </a:solidFill>
          <a:ln w="19050">
            <a:solidFill>
              <a:schemeClr val="tx2"/>
            </a:solidFill>
          </a:ln>
          <a:effectLst>
            <a:outerShdw blurRad="50800" dist="38100" dir="16200000" rotWithShape="0">
              <a:prstClr val="black">
                <a:alpha val="40000"/>
              </a:prstClr>
            </a:outerShdw>
          </a:effectLst>
        </p:spPr>
        <p:txBody>
          <a:bodyPr wrap="none" rtlCol="0" anchor="ctr">
            <a:noAutofit/>
          </a:bodyPr>
          <a:lstStyle/>
          <a:p>
            <a:pPr algn="ctr"/>
            <a:r>
              <a:rPr lang="en-US" sz="1600" i="1" dirty="0"/>
              <a:t>Development</a:t>
            </a:r>
          </a:p>
        </p:txBody>
      </p:sp>
      <p:sp>
        <p:nvSpPr>
          <p:cNvPr id="357" name="TextBox 356">
            <a:extLst>
              <a:ext uri="{FF2B5EF4-FFF2-40B4-BE49-F238E27FC236}">
                <a16:creationId xmlns:a16="http://schemas.microsoft.com/office/drawing/2014/main" id="{4689A269-7557-42E6-AA3D-69F1BB8BB5C3}"/>
              </a:ext>
            </a:extLst>
          </p:cNvPr>
          <p:cNvSpPr txBox="1"/>
          <p:nvPr/>
        </p:nvSpPr>
        <p:spPr>
          <a:xfrm>
            <a:off x="7179955" y="6487490"/>
            <a:ext cx="2045552" cy="246221"/>
          </a:xfrm>
          <a:prstGeom prst="rect">
            <a:avLst/>
          </a:prstGeom>
          <a:solidFill>
            <a:schemeClr val="bg1">
              <a:lumMod val="95000"/>
            </a:schemeClr>
          </a:solidFill>
          <a:ln w="19050">
            <a:solidFill>
              <a:schemeClr val="tx2"/>
            </a:solidFill>
          </a:ln>
          <a:effectLst>
            <a:outerShdw blurRad="50800" dist="38100" dir="16200000" rotWithShape="0">
              <a:prstClr val="black">
                <a:alpha val="40000"/>
              </a:prstClr>
            </a:outerShdw>
          </a:effectLst>
        </p:spPr>
        <p:txBody>
          <a:bodyPr wrap="none" rtlCol="0" anchor="ctr">
            <a:noAutofit/>
          </a:bodyPr>
          <a:lstStyle/>
          <a:p>
            <a:pPr algn="ctr"/>
            <a:r>
              <a:rPr lang="en-US" sz="1600" i="1" dirty="0"/>
              <a:t>Validation</a:t>
            </a:r>
          </a:p>
        </p:txBody>
      </p:sp>
      <p:sp>
        <p:nvSpPr>
          <p:cNvPr id="358" name="TextBox 357">
            <a:extLst>
              <a:ext uri="{FF2B5EF4-FFF2-40B4-BE49-F238E27FC236}">
                <a16:creationId xmlns:a16="http://schemas.microsoft.com/office/drawing/2014/main" id="{FBE65299-C056-4337-AC26-FB03434A8CFB}"/>
              </a:ext>
            </a:extLst>
          </p:cNvPr>
          <p:cNvSpPr txBox="1"/>
          <p:nvPr/>
        </p:nvSpPr>
        <p:spPr>
          <a:xfrm>
            <a:off x="9594781" y="6487490"/>
            <a:ext cx="2045552" cy="246221"/>
          </a:xfrm>
          <a:prstGeom prst="rect">
            <a:avLst/>
          </a:prstGeom>
          <a:solidFill>
            <a:schemeClr val="bg1">
              <a:lumMod val="95000"/>
            </a:schemeClr>
          </a:solidFill>
          <a:ln w="19050">
            <a:solidFill>
              <a:schemeClr val="tx2"/>
            </a:solidFill>
          </a:ln>
          <a:effectLst>
            <a:outerShdw blurRad="50800" dist="38100" dir="16200000" rotWithShape="0">
              <a:prstClr val="black">
                <a:alpha val="40000"/>
              </a:prstClr>
            </a:outerShdw>
          </a:effectLst>
        </p:spPr>
        <p:txBody>
          <a:bodyPr wrap="none" rtlCol="0" anchor="ctr">
            <a:noAutofit/>
          </a:bodyPr>
          <a:lstStyle/>
          <a:p>
            <a:pPr algn="ctr"/>
            <a:r>
              <a:rPr lang="en-US" sz="1600" i="1" dirty="0"/>
              <a:t>Production</a:t>
            </a:r>
          </a:p>
        </p:txBody>
      </p:sp>
      <p:cxnSp>
        <p:nvCxnSpPr>
          <p:cNvPr id="96" name="Straight Arrow Connector 95">
            <a:extLst>
              <a:ext uri="{FF2B5EF4-FFF2-40B4-BE49-F238E27FC236}">
                <a16:creationId xmlns:a16="http://schemas.microsoft.com/office/drawing/2014/main" id="{1CFE95EA-0FBD-4104-A5D5-F98D68A04CB3}"/>
              </a:ext>
            </a:extLst>
          </p:cNvPr>
          <p:cNvCxnSpPr>
            <a:cxnSpLocks/>
            <a:endCxn id="136" idx="3"/>
          </p:cNvCxnSpPr>
          <p:nvPr/>
        </p:nvCxnSpPr>
        <p:spPr>
          <a:xfrm flipH="1">
            <a:off x="9665925" y="5611244"/>
            <a:ext cx="555164" cy="20967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3AF7487-745C-4912-A69C-F09E24E6C38A}"/>
              </a:ext>
            </a:extLst>
          </p:cNvPr>
          <p:cNvSpPr txBox="1"/>
          <p:nvPr/>
        </p:nvSpPr>
        <p:spPr>
          <a:xfrm>
            <a:off x="3893160" y="4914207"/>
            <a:ext cx="1123156" cy="484748"/>
          </a:xfrm>
          <a:prstGeom prst="rect">
            <a:avLst/>
          </a:prstGeom>
          <a:noFill/>
          <a:ln w="19050">
            <a:noFill/>
          </a:ln>
          <a:effectLst>
            <a:outerShdw blurRad="50800" dist="38100" dir="2700000" algn="tl" rotWithShape="0">
              <a:prstClr val="black">
                <a:alpha val="40000"/>
              </a:prstClr>
            </a:outerShdw>
          </a:effectLst>
        </p:spPr>
        <p:txBody>
          <a:bodyPr wrap="square" lIns="0" tIns="0" rIns="0" bIns="0" rtlCol="0" anchor="ctr">
            <a:spAutoFit/>
          </a:bodyPr>
          <a:lstStyle>
            <a:defPPr>
              <a:defRPr lang="en-US"/>
            </a:defPPr>
            <a:lvl1pPr algn="ctr">
              <a:defRPr sz="800" i="1"/>
            </a:lvl1pPr>
          </a:lstStyle>
          <a:p>
            <a:r>
              <a:rPr lang="en-US" sz="1050" dirty="0"/>
              <a:t>Sprint/Dev-level</a:t>
            </a:r>
          </a:p>
          <a:p>
            <a:r>
              <a:rPr lang="en-US" sz="1050" dirty="0"/>
              <a:t>Security Visibility </a:t>
            </a:r>
          </a:p>
          <a:p>
            <a:r>
              <a:rPr lang="en-US" sz="1050" dirty="0"/>
              <a:t>&amp; Debt Reduction</a:t>
            </a:r>
          </a:p>
        </p:txBody>
      </p:sp>
      <p:cxnSp>
        <p:nvCxnSpPr>
          <p:cNvPr id="159" name="Connector: Elbow 158">
            <a:extLst>
              <a:ext uri="{FF2B5EF4-FFF2-40B4-BE49-F238E27FC236}">
                <a16:creationId xmlns:a16="http://schemas.microsoft.com/office/drawing/2014/main" id="{CBF48363-CD73-4630-B42C-FE3A33831B71}"/>
              </a:ext>
            </a:extLst>
          </p:cNvPr>
          <p:cNvCxnSpPr>
            <a:cxnSpLocks/>
            <a:stCxn id="57" idx="3"/>
            <a:endCxn id="199" idx="1"/>
          </p:cNvCxnSpPr>
          <p:nvPr/>
        </p:nvCxnSpPr>
        <p:spPr>
          <a:xfrm flipV="1">
            <a:off x="1563006" y="5037880"/>
            <a:ext cx="1171649" cy="126240"/>
          </a:xfrm>
          <a:prstGeom prst="bentConnector3">
            <a:avLst>
              <a:gd name="adj1" fmla="val 50000"/>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7BCF45C9-CE09-44C2-B6DB-89B6D026B0C1}"/>
              </a:ext>
            </a:extLst>
          </p:cNvPr>
          <p:cNvSpPr txBox="1"/>
          <p:nvPr/>
        </p:nvSpPr>
        <p:spPr>
          <a:xfrm>
            <a:off x="7520899" y="3456220"/>
            <a:ext cx="1463040" cy="461665"/>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square" lIns="0" rIns="0" rtlCol="0" anchor="ctr">
            <a:spAutoFit/>
          </a:bodyPr>
          <a:lstStyle/>
          <a:p>
            <a:pPr algn="ctr"/>
            <a:r>
              <a:rPr lang="en-US" sz="1200" dirty="0"/>
              <a:t>CSP/GSS CDM Capabilities</a:t>
            </a:r>
          </a:p>
        </p:txBody>
      </p:sp>
      <p:cxnSp>
        <p:nvCxnSpPr>
          <p:cNvPr id="166" name="Straight Arrow Connector 165">
            <a:extLst>
              <a:ext uri="{FF2B5EF4-FFF2-40B4-BE49-F238E27FC236}">
                <a16:creationId xmlns:a16="http://schemas.microsoft.com/office/drawing/2014/main" id="{4E1B095D-E043-46D5-85FD-D799FCCB6052}"/>
              </a:ext>
            </a:extLst>
          </p:cNvPr>
          <p:cNvCxnSpPr>
            <a:cxnSpLocks/>
          </p:cNvCxnSpPr>
          <p:nvPr/>
        </p:nvCxnSpPr>
        <p:spPr>
          <a:xfrm>
            <a:off x="8460879" y="4132102"/>
            <a:ext cx="0" cy="1367644"/>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04458AB-4954-49CB-9E6E-68E509032A19}"/>
              </a:ext>
            </a:extLst>
          </p:cNvPr>
          <p:cNvCxnSpPr>
            <a:cxnSpLocks/>
          </p:cNvCxnSpPr>
          <p:nvPr/>
        </p:nvCxnSpPr>
        <p:spPr>
          <a:xfrm>
            <a:off x="8192951" y="5322479"/>
            <a:ext cx="0" cy="209045"/>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3653B51B-3853-440B-A375-DD13C151021D}"/>
              </a:ext>
            </a:extLst>
          </p:cNvPr>
          <p:cNvSpPr txBox="1"/>
          <p:nvPr/>
        </p:nvSpPr>
        <p:spPr>
          <a:xfrm>
            <a:off x="7520899" y="3969483"/>
            <a:ext cx="1463040" cy="153888"/>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square" lIns="0" tIns="0" rIns="0" bIns="0" rtlCol="0" anchor="ctr">
            <a:spAutoFit/>
          </a:bodyPr>
          <a:lstStyle/>
          <a:p>
            <a:pPr algn="ctr"/>
            <a:r>
              <a:rPr lang="en-US" sz="1000" dirty="0"/>
              <a:t>SIEM CDM Data Views</a:t>
            </a:r>
          </a:p>
        </p:txBody>
      </p:sp>
      <p:sp>
        <p:nvSpPr>
          <p:cNvPr id="171" name="TextBox 170">
            <a:extLst>
              <a:ext uri="{FF2B5EF4-FFF2-40B4-BE49-F238E27FC236}">
                <a16:creationId xmlns:a16="http://schemas.microsoft.com/office/drawing/2014/main" id="{00DF6B15-BB37-40FE-AD07-3C307921DFF3}"/>
              </a:ext>
            </a:extLst>
          </p:cNvPr>
          <p:cNvSpPr txBox="1"/>
          <p:nvPr/>
        </p:nvSpPr>
        <p:spPr>
          <a:xfrm>
            <a:off x="9922920" y="3456220"/>
            <a:ext cx="1463040" cy="461665"/>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square" lIns="0" rIns="0" rtlCol="0" anchor="ctr">
            <a:spAutoFit/>
          </a:bodyPr>
          <a:lstStyle/>
          <a:p>
            <a:pPr algn="ctr"/>
            <a:r>
              <a:rPr lang="en-US" sz="1200" dirty="0"/>
              <a:t>CSP/GSS CDM Capabilities</a:t>
            </a:r>
          </a:p>
        </p:txBody>
      </p:sp>
      <p:cxnSp>
        <p:nvCxnSpPr>
          <p:cNvPr id="173" name="Straight Arrow Connector 172">
            <a:extLst>
              <a:ext uri="{FF2B5EF4-FFF2-40B4-BE49-F238E27FC236}">
                <a16:creationId xmlns:a16="http://schemas.microsoft.com/office/drawing/2014/main" id="{616814FE-4BD5-4AFD-B789-A702BA9B3280}"/>
              </a:ext>
            </a:extLst>
          </p:cNvPr>
          <p:cNvCxnSpPr>
            <a:cxnSpLocks/>
          </p:cNvCxnSpPr>
          <p:nvPr/>
        </p:nvCxnSpPr>
        <p:spPr>
          <a:xfrm>
            <a:off x="10864280" y="4132102"/>
            <a:ext cx="0" cy="1367644"/>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EB4A3A81-664D-4EAE-B327-ACE0053CB622}"/>
              </a:ext>
            </a:extLst>
          </p:cNvPr>
          <p:cNvSpPr txBox="1"/>
          <p:nvPr/>
        </p:nvSpPr>
        <p:spPr>
          <a:xfrm>
            <a:off x="9924300" y="3969483"/>
            <a:ext cx="1463040" cy="153888"/>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square" lIns="0" tIns="0" rIns="0" bIns="0" rtlCol="0" anchor="ctr">
            <a:spAutoFit/>
          </a:bodyPr>
          <a:lstStyle/>
          <a:p>
            <a:pPr algn="ctr"/>
            <a:r>
              <a:rPr lang="en-US" sz="1000" dirty="0"/>
              <a:t>SIEM CDM Data Views</a:t>
            </a:r>
          </a:p>
        </p:txBody>
      </p:sp>
      <p:cxnSp>
        <p:nvCxnSpPr>
          <p:cNvPr id="115" name="Connector: Elbow 114">
            <a:extLst>
              <a:ext uri="{FF2B5EF4-FFF2-40B4-BE49-F238E27FC236}">
                <a16:creationId xmlns:a16="http://schemas.microsoft.com/office/drawing/2014/main" id="{42306DAE-268D-4476-A6D6-90874EADB5F3}"/>
              </a:ext>
            </a:extLst>
          </p:cNvPr>
          <p:cNvCxnSpPr>
            <a:cxnSpLocks/>
            <a:stCxn id="199" idx="1"/>
          </p:cNvCxnSpPr>
          <p:nvPr/>
        </p:nvCxnSpPr>
        <p:spPr>
          <a:xfrm rot="10800000" flipH="1">
            <a:off x="2734655" y="4131064"/>
            <a:ext cx="1911208" cy="906817"/>
          </a:xfrm>
          <a:prstGeom prst="bentConnector3">
            <a:avLst>
              <a:gd name="adj1" fmla="val -1196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77E2CBCC-239D-4193-9E4C-76D65CBDCAFD}"/>
              </a:ext>
            </a:extLst>
          </p:cNvPr>
          <p:cNvSpPr txBox="1"/>
          <p:nvPr/>
        </p:nvSpPr>
        <p:spPr>
          <a:xfrm>
            <a:off x="3558417" y="4065979"/>
            <a:ext cx="757798" cy="323165"/>
          </a:xfrm>
          <a:prstGeom prst="rect">
            <a:avLst/>
          </a:prstGeom>
          <a:solidFill>
            <a:srgbClr val="FFFFCC"/>
          </a:solidFill>
          <a:ln w="19050">
            <a:noFill/>
          </a:ln>
          <a:effectLst>
            <a:outerShdw blurRad="50800" dist="38100" dir="2700000" algn="tl" rotWithShape="0">
              <a:prstClr val="black">
                <a:alpha val="40000"/>
              </a:prstClr>
            </a:outerShdw>
          </a:effectLst>
        </p:spPr>
        <p:txBody>
          <a:bodyPr wrap="square" lIns="0" tIns="0" rIns="0" bIns="0" rtlCol="0" anchor="ctr">
            <a:spAutoFit/>
          </a:bodyPr>
          <a:lstStyle/>
          <a:p>
            <a:pPr algn="ctr"/>
            <a:r>
              <a:rPr lang="en-US" sz="1050" i="1" dirty="0"/>
              <a:t>Automated Test Results</a:t>
            </a:r>
          </a:p>
        </p:txBody>
      </p:sp>
      <p:cxnSp>
        <p:nvCxnSpPr>
          <p:cNvPr id="150" name="Straight Arrow Connector 149">
            <a:extLst>
              <a:ext uri="{FF2B5EF4-FFF2-40B4-BE49-F238E27FC236}">
                <a16:creationId xmlns:a16="http://schemas.microsoft.com/office/drawing/2014/main" id="{6624622A-BE0F-4C36-A6EB-B809E5B30CF4}"/>
              </a:ext>
            </a:extLst>
          </p:cNvPr>
          <p:cNvCxnSpPr>
            <a:cxnSpLocks/>
            <a:stCxn id="199" idx="3"/>
            <a:endCxn id="291" idx="1"/>
          </p:cNvCxnSpPr>
          <p:nvPr/>
        </p:nvCxnSpPr>
        <p:spPr>
          <a:xfrm>
            <a:off x="11190802" y="5037880"/>
            <a:ext cx="178124" cy="138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2A1C62D0-105D-4A59-B4B0-6B1937572E30}"/>
              </a:ext>
            </a:extLst>
          </p:cNvPr>
          <p:cNvCxnSpPr>
            <a:cxnSpLocks/>
            <a:stCxn id="21" idx="3"/>
            <a:endCxn id="188" idx="2"/>
          </p:cNvCxnSpPr>
          <p:nvPr/>
        </p:nvCxnSpPr>
        <p:spPr>
          <a:xfrm flipV="1">
            <a:off x="11014024" y="1539141"/>
            <a:ext cx="735831" cy="346012"/>
          </a:xfrm>
          <a:prstGeom prst="bentConnector2">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1FA0B4FC-B118-42F0-8715-758DE42C5A14}"/>
              </a:ext>
            </a:extLst>
          </p:cNvPr>
          <p:cNvCxnSpPr>
            <a:cxnSpLocks/>
            <a:stCxn id="127" idx="3"/>
            <a:endCxn id="21" idx="1"/>
          </p:cNvCxnSpPr>
          <p:nvPr/>
        </p:nvCxnSpPr>
        <p:spPr>
          <a:xfrm>
            <a:off x="3740880" y="1363177"/>
            <a:ext cx="3775931" cy="521976"/>
          </a:xfrm>
          <a:prstGeom prst="bentConnector3">
            <a:avLst>
              <a:gd name="adj1" fmla="val 6526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33A954F-E525-474A-977B-546387DA83EC}"/>
              </a:ext>
            </a:extLst>
          </p:cNvPr>
          <p:cNvSpPr txBox="1"/>
          <p:nvPr/>
        </p:nvSpPr>
        <p:spPr>
          <a:xfrm>
            <a:off x="11353800" y="1189701"/>
            <a:ext cx="792110" cy="349440"/>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none" rtlCol="0" anchor="ctr">
            <a:noAutofit/>
          </a:bodyPr>
          <a:lstStyle/>
          <a:p>
            <a:pPr algn="ctr"/>
            <a:r>
              <a:rPr lang="en-US" sz="1200" dirty="0"/>
              <a:t>FISMA SOR</a:t>
            </a:r>
          </a:p>
        </p:txBody>
      </p:sp>
      <p:sp>
        <p:nvSpPr>
          <p:cNvPr id="174" name="TextBox 173">
            <a:extLst>
              <a:ext uri="{FF2B5EF4-FFF2-40B4-BE49-F238E27FC236}">
                <a16:creationId xmlns:a16="http://schemas.microsoft.com/office/drawing/2014/main" id="{864B893A-3FE5-41EE-AC93-8021B5AD3B6B}"/>
              </a:ext>
            </a:extLst>
          </p:cNvPr>
          <p:cNvSpPr txBox="1"/>
          <p:nvPr/>
        </p:nvSpPr>
        <p:spPr>
          <a:xfrm>
            <a:off x="9007639" y="2107883"/>
            <a:ext cx="914033" cy="253916"/>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none" rtlCol="0" anchor="ctr">
            <a:spAutoFit/>
          </a:bodyPr>
          <a:lstStyle/>
          <a:p>
            <a:pPr algn="ctr"/>
            <a:r>
              <a:rPr lang="en-US" sz="1050" dirty="0"/>
              <a:t>Manual Tests</a:t>
            </a:r>
          </a:p>
        </p:txBody>
      </p:sp>
      <p:cxnSp>
        <p:nvCxnSpPr>
          <p:cNvPr id="175" name="Connector: Elbow 174">
            <a:extLst>
              <a:ext uri="{FF2B5EF4-FFF2-40B4-BE49-F238E27FC236}">
                <a16:creationId xmlns:a16="http://schemas.microsoft.com/office/drawing/2014/main" id="{FA70F833-C514-4C99-B1A6-91870D52F8A6}"/>
              </a:ext>
            </a:extLst>
          </p:cNvPr>
          <p:cNvCxnSpPr>
            <a:cxnSpLocks/>
            <a:endCxn id="174" idx="1"/>
          </p:cNvCxnSpPr>
          <p:nvPr/>
        </p:nvCxnSpPr>
        <p:spPr>
          <a:xfrm>
            <a:off x="8678215" y="1958120"/>
            <a:ext cx="329424" cy="276721"/>
          </a:xfrm>
          <a:prstGeom prst="bentConnector3">
            <a:avLst>
              <a:gd name="adj1" fmla="val 50000"/>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82A2E25-4808-43B4-8697-701F62A2887B}"/>
              </a:ext>
            </a:extLst>
          </p:cNvPr>
          <p:cNvSpPr txBox="1"/>
          <p:nvPr/>
        </p:nvSpPr>
        <p:spPr>
          <a:xfrm>
            <a:off x="7516811" y="1768385"/>
            <a:ext cx="3497213" cy="233536"/>
          </a:xfrm>
          <a:prstGeom prst="rect">
            <a:avLst/>
          </a:prstGeom>
          <a:solidFill>
            <a:srgbClr val="FFE6B3"/>
          </a:solidFill>
          <a:ln w="19050">
            <a:solidFill>
              <a:schemeClr val="tx2"/>
            </a:solidFill>
          </a:ln>
          <a:effectLst>
            <a:outerShdw blurRad="50800" dist="38100" dir="2700000" algn="tl" rotWithShape="0">
              <a:prstClr val="black">
                <a:alpha val="40000"/>
              </a:prstClr>
            </a:outerShdw>
          </a:effectLst>
        </p:spPr>
        <p:txBody>
          <a:bodyPr wrap="square" rtlCol="0" anchor="ctr">
            <a:noAutofit/>
          </a:bodyPr>
          <a:lstStyle/>
          <a:p>
            <a:pPr algn="ctr"/>
            <a:r>
              <a:rPr lang="en-US" sz="1200" dirty="0"/>
              <a:t>ISSO workflow tracks status of requirements</a:t>
            </a:r>
            <a:endParaRPr lang="en-US" sz="1000" dirty="0"/>
          </a:p>
        </p:txBody>
      </p:sp>
      <p:cxnSp>
        <p:nvCxnSpPr>
          <p:cNvPr id="179" name="Connector: Elbow 178">
            <a:extLst>
              <a:ext uri="{FF2B5EF4-FFF2-40B4-BE49-F238E27FC236}">
                <a16:creationId xmlns:a16="http://schemas.microsoft.com/office/drawing/2014/main" id="{B4975284-F5BE-4FA0-A5F7-74E5DA83202B}"/>
              </a:ext>
            </a:extLst>
          </p:cNvPr>
          <p:cNvCxnSpPr>
            <a:cxnSpLocks/>
            <a:stCxn id="174" idx="3"/>
          </p:cNvCxnSpPr>
          <p:nvPr/>
        </p:nvCxnSpPr>
        <p:spPr>
          <a:xfrm flipV="1">
            <a:off x="9921672" y="2001304"/>
            <a:ext cx="191069" cy="233537"/>
          </a:xfrm>
          <a:prstGeom prst="bentConnector2">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BC7A3895-367C-4B54-B4F2-4DC8AEDA3621}"/>
              </a:ext>
            </a:extLst>
          </p:cNvPr>
          <p:cNvSpPr txBox="1"/>
          <p:nvPr/>
        </p:nvSpPr>
        <p:spPr>
          <a:xfrm>
            <a:off x="10009424" y="2163692"/>
            <a:ext cx="651931" cy="323165"/>
          </a:xfrm>
          <a:prstGeom prst="rect">
            <a:avLst/>
          </a:prstGeom>
          <a:solidFill>
            <a:srgbClr val="FFFFCC"/>
          </a:solidFill>
          <a:ln w="19050">
            <a:noFill/>
          </a:ln>
          <a:effectLst>
            <a:outerShdw blurRad="50800" dist="38100" dir="2700000" algn="tl" rotWithShape="0">
              <a:prstClr val="black">
                <a:alpha val="40000"/>
              </a:prstClr>
            </a:outerShdw>
          </a:effectLst>
        </p:spPr>
        <p:txBody>
          <a:bodyPr wrap="square" lIns="0" tIns="0" rIns="0" bIns="0" rtlCol="0" anchor="ctr">
            <a:spAutoFit/>
          </a:bodyPr>
          <a:lstStyle/>
          <a:p>
            <a:pPr algn="ctr"/>
            <a:r>
              <a:rPr lang="en-US" sz="1050" i="1" dirty="0"/>
              <a:t>Manual Test Results</a:t>
            </a:r>
          </a:p>
        </p:txBody>
      </p:sp>
      <p:sp>
        <p:nvSpPr>
          <p:cNvPr id="79" name="TextBox 78">
            <a:extLst>
              <a:ext uri="{FF2B5EF4-FFF2-40B4-BE49-F238E27FC236}">
                <a16:creationId xmlns:a16="http://schemas.microsoft.com/office/drawing/2014/main" id="{1CE83CDF-356A-4C73-A9FE-7E27F1F26810}"/>
              </a:ext>
            </a:extLst>
          </p:cNvPr>
          <p:cNvSpPr txBox="1"/>
          <p:nvPr/>
        </p:nvSpPr>
        <p:spPr>
          <a:xfrm>
            <a:off x="6391320" y="1725093"/>
            <a:ext cx="529312" cy="323165"/>
          </a:xfrm>
          <a:prstGeom prst="rect">
            <a:avLst/>
          </a:prstGeom>
          <a:solidFill>
            <a:srgbClr val="FFFFCC"/>
          </a:solidFill>
          <a:ln w="19050">
            <a:noFill/>
          </a:ln>
          <a:effectLst>
            <a:outerShdw blurRad="50800" dist="38100" dir="2700000" algn="tl" rotWithShape="0">
              <a:prstClr val="black">
                <a:alpha val="40000"/>
              </a:prstClr>
            </a:outerShdw>
          </a:effectLst>
        </p:spPr>
        <p:txBody>
          <a:bodyPr wrap="square" lIns="0" tIns="0" rIns="0" bIns="0" rtlCol="0" anchor="ctr">
            <a:spAutoFit/>
          </a:bodyPr>
          <a:lstStyle>
            <a:defPPr>
              <a:defRPr lang="en-US"/>
            </a:defPPr>
            <a:lvl1pPr algn="ctr">
              <a:defRPr sz="800" i="1"/>
            </a:lvl1pPr>
          </a:lstStyle>
          <a:p>
            <a:r>
              <a:rPr lang="en-US" sz="1050" dirty="0" err="1"/>
              <a:t>Reqs</a:t>
            </a:r>
            <a:r>
              <a:rPr lang="en-US" sz="1050" dirty="0"/>
              <a:t> to Assess</a:t>
            </a:r>
          </a:p>
        </p:txBody>
      </p:sp>
      <p:sp>
        <p:nvSpPr>
          <p:cNvPr id="129" name="TextBox 128">
            <a:extLst>
              <a:ext uri="{FF2B5EF4-FFF2-40B4-BE49-F238E27FC236}">
                <a16:creationId xmlns:a16="http://schemas.microsoft.com/office/drawing/2014/main" id="{CEF6892F-4D0F-4184-88DC-2067611889C9}"/>
              </a:ext>
            </a:extLst>
          </p:cNvPr>
          <p:cNvSpPr txBox="1"/>
          <p:nvPr/>
        </p:nvSpPr>
        <p:spPr>
          <a:xfrm>
            <a:off x="8083006" y="1846911"/>
            <a:ext cx="529312" cy="161583"/>
          </a:xfrm>
          <a:prstGeom prst="rect">
            <a:avLst/>
          </a:prstGeom>
          <a:noFill/>
          <a:ln w="19050">
            <a:noFill/>
          </a:ln>
          <a:effectLst>
            <a:outerShdw blurRad="50800" dist="38100" dir="2700000" algn="tl" rotWithShape="0">
              <a:prstClr val="black">
                <a:alpha val="40000"/>
              </a:prstClr>
            </a:outerShdw>
          </a:effectLst>
        </p:spPr>
        <p:txBody>
          <a:bodyPr wrap="square" lIns="0" tIns="0" rIns="0" bIns="0" rtlCol="0" anchor="ctr">
            <a:spAutoFit/>
          </a:bodyPr>
          <a:lstStyle>
            <a:defPPr>
              <a:defRPr lang="en-US"/>
            </a:defPPr>
            <a:lvl1pPr algn="ctr">
              <a:defRPr sz="800" i="1"/>
            </a:lvl1pPr>
          </a:lstStyle>
          <a:p>
            <a:endParaRPr lang="en-US" sz="1050" dirty="0"/>
          </a:p>
        </p:txBody>
      </p:sp>
      <p:sp>
        <p:nvSpPr>
          <p:cNvPr id="290" name="TextBox 289">
            <a:extLst>
              <a:ext uri="{FF2B5EF4-FFF2-40B4-BE49-F238E27FC236}">
                <a16:creationId xmlns:a16="http://schemas.microsoft.com/office/drawing/2014/main" id="{EA10352F-6DD1-4BFF-B687-72E4CD959EE0}"/>
              </a:ext>
            </a:extLst>
          </p:cNvPr>
          <p:cNvSpPr txBox="1"/>
          <p:nvPr/>
        </p:nvSpPr>
        <p:spPr>
          <a:xfrm>
            <a:off x="8025111" y="2191162"/>
            <a:ext cx="651932" cy="323165"/>
          </a:xfrm>
          <a:prstGeom prst="rect">
            <a:avLst/>
          </a:prstGeom>
          <a:solidFill>
            <a:srgbClr val="FFFFCC"/>
          </a:solidFill>
          <a:ln w="19050">
            <a:noFill/>
          </a:ln>
          <a:effectLst>
            <a:outerShdw blurRad="50800" dist="38100" dir="2700000" algn="tl" rotWithShape="0">
              <a:prstClr val="black">
                <a:alpha val="40000"/>
              </a:prstClr>
            </a:outerShdw>
          </a:effectLst>
        </p:spPr>
        <p:txBody>
          <a:bodyPr wrap="square" lIns="0" tIns="0" rIns="0" bIns="0" rtlCol="0" anchor="ctr">
            <a:spAutoFit/>
          </a:bodyPr>
          <a:lstStyle/>
          <a:p>
            <a:pPr algn="ctr"/>
            <a:r>
              <a:rPr lang="en-US" sz="1050" i="1" dirty="0"/>
              <a:t>Automated Test Results</a:t>
            </a:r>
          </a:p>
        </p:txBody>
      </p:sp>
      <p:sp>
        <p:nvSpPr>
          <p:cNvPr id="330" name="TextBox 329">
            <a:extLst>
              <a:ext uri="{FF2B5EF4-FFF2-40B4-BE49-F238E27FC236}">
                <a16:creationId xmlns:a16="http://schemas.microsoft.com/office/drawing/2014/main" id="{2A3369F2-A647-4BAA-AECB-3CD8F9C3F3CC}"/>
              </a:ext>
            </a:extLst>
          </p:cNvPr>
          <p:cNvSpPr txBox="1"/>
          <p:nvPr/>
        </p:nvSpPr>
        <p:spPr>
          <a:xfrm>
            <a:off x="1940084" y="4885750"/>
            <a:ext cx="629137" cy="484748"/>
          </a:xfrm>
          <a:prstGeom prst="rect">
            <a:avLst/>
          </a:prstGeom>
          <a:solidFill>
            <a:srgbClr val="FFFFCC"/>
          </a:solidFill>
          <a:ln w="19050">
            <a:noFill/>
          </a:ln>
          <a:effectLst>
            <a:outerShdw blurRad="50800" dist="38100" dir="2700000" algn="tl" rotWithShape="0">
              <a:prstClr val="black">
                <a:alpha val="40000"/>
              </a:prstClr>
            </a:outerShdw>
          </a:effectLst>
        </p:spPr>
        <p:txBody>
          <a:bodyPr wrap="square" lIns="0" tIns="0" rIns="0" bIns="0" rtlCol="0" anchor="ctr">
            <a:spAutoFit/>
          </a:bodyPr>
          <a:lstStyle/>
          <a:p>
            <a:pPr algn="ctr"/>
            <a:r>
              <a:rPr lang="en-US" sz="1050" i="1" dirty="0"/>
              <a:t>Automated Test Results</a:t>
            </a:r>
          </a:p>
        </p:txBody>
      </p:sp>
      <p:pic>
        <p:nvPicPr>
          <p:cNvPr id="207" name="Graphic 206" descr="User">
            <a:extLst>
              <a:ext uri="{FF2B5EF4-FFF2-40B4-BE49-F238E27FC236}">
                <a16:creationId xmlns:a16="http://schemas.microsoft.com/office/drawing/2014/main" id="{06477162-6D52-4F5A-A263-36161F0C0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2774" y="1854922"/>
            <a:ext cx="418475" cy="458007"/>
          </a:xfrm>
          <a:prstGeom prst="rect">
            <a:avLst/>
          </a:prstGeom>
          <a:effectLst>
            <a:outerShdw blurRad="50800" dist="38100" dir="2700000" algn="tl" rotWithShape="0">
              <a:prstClr val="black">
                <a:alpha val="40000"/>
              </a:prstClr>
            </a:outerShdw>
          </a:effectLst>
        </p:spPr>
      </p:pic>
      <p:sp>
        <p:nvSpPr>
          <p:cNvPr id="208" name="TextBox 207">
            <a:extLst>
              <a:ext uri="{FF2B5EF4-FFF2-40B4-BE49-F238E27FC236}">
                <a16:creationId xmlns:a16="http://schemas.microsoft.com/office/drawing/2014/main" id="{6943641D-4D5F-4EC4-A19F-03F7352E5669}"/>
              </a:ext>
            </a:extLst>
          </p:cNvPr>
          <p:cNvSpPr txBox="1"/>
          <p:nvPr/>
        </p:nvSpPr>
        <p:spPr>
          <a:xfrm>
            <a:off x="6434283" y="2224912"/>
            <a:ext cx="1631618" cy="253916"/>
          </a:xfrm>
          <a:prstGeom prst="rect">
            <a:avLst/>
          </a:prstGeom>
          <a:noFill/>
          <a:ln w="19050">
            <a:noFill/>
          </a:ln>
          <a:effectLst/>
        </p:spPr>
        <p:txBody>
          <a:bodyPr wrap="square" rtlCol="0" anchor="t">
            <a:spAutoFit/>
          </a:bodyPr>
          <a:lstStyle/>
          <a:p>
            <a:pPr algn="ctr"/>
            <a:r>
              <a:rPr lang="en-US" sz="1050" b="1" i="1" dirty="0"/>
              <a:t>ISSO + Developers</a:t>
            </a:r>
          </a:p>
        </p:txBody>
      </p:sp>
      <p:cxnSp>
        <p:nvCxnSpPr>
          <p:cNvPr id="97" name="Straight Arrow Connector 96">
            <a:extLst>
              <a:ext uri="{FF2B5EF4-FFF2-40B4-BE49-F238E27FC236}">
                <a16:creationId xmlns:a16="http://schemas.microsoft.com/office/drawing/2014/main" id="{38BA0D38-8A6A-4483-B89D-F8CB7D6026FB}"/>
              </a:ext>
            </a:extLst>
          </p:cNvPr>
          <p:cNvCxnSpPr>
            <a:cxnSpLocks/>
            <a:stCxn id="127" idx="3"/>
            <a:endCxn id="188" idx="1"/>
          </p:cNvCxnSpPr>
          <p:nvPr/>
        </p:nvCxnSpPr>
        <p:spPr>
          <a:xfrm>
            <a:off x="3740880" y="1363177"/>
            <a:ext cx="7612920" cy="1244"/>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EFBCCE0-4FCB-42CD-B15D-1DE054E286EE}"/>
              </a:ext>
            </a:extLst>
          </p:cNvPr>
          <p:cNvGrpSpPr/>
          <p:nvPr/>
        </p:nvGrpSpPr>
        <p:grpSpPr>
          <a:xfrm>
            <a:off x="220801" y="716354"/>
            <a:ext cx="3520079" cy="4116089"/>
            <a:chOff x="220801" y="716354"/>
            <a:chExt cx="3520079" cy="4116089"/>
          </a:xfrm>
        </p:grpSpPr>
        <p:sp>
          <p:nvSpPr>
            <p:cNvPr id="65" name="TextBox 64">
              <a:extLst>
                <a:ext uri="{FF2B5EF4-FFF2-40B4-BE49-F238E27FC236}">
                  <a16:creationId xmlns:a16="http://schemas.microsoft.com/office/drawing/2014/main" id="{EC6682D2-85FD-4E81-B271-AEA1247A9800}"/>
                </a:ext>
              </a:extLst>
            </p:cNvPr>
            <p:cNvSpPr txBox="1"/>
            <p:nvPr/>
          </p:nvSpPr>
          <p:spPr>
            <a:xfrm>
              <a:off x="537667" y="4555444"/>
              <a:ext cx="1005840" cy="276999"/>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square" rtlCol="0" anchor="ctr">
              <a:spAutoFit/>
            </a:bodyPr>
            <a:lstStyle/>
            <a:p>
              <a:pPr algn="ctr"/>
              <a:r>
                <a:rPr lang="en-US" sz="1200" dirty="0"/>
                <a:t>InSpec</a:t>
              </a:r>
            </a:p>
          </p:txBody>
        </p:sp>
        <p:sp>
          <p:nvSpPr>
            <p:cNvPr id="127" name="Flowchart: Document 126">
              <a:extLst>
                <a:ext uri="{FF2B5EF4-FFF2-40B4-BE49-F238E27FC236}">
                  <a16:creationId xmlns:a16="http://schemas.microsoft.com/office/drawing/2014/main" id="{13F17D3E-4674-4314-9C5C-F04E29CD3FCC}"/>
                </a:ext>
              </a:extLst>
            </p:cNvPr>
            <p:cNvSpPr/>
            <p:nvPr/>
          </p:nvSpPr>
          <p:spPr>
            <a:xfrm>
              <a:off x="3108975" y="1187212"/>
              <a:ext cx="631905" cy="351929"/>
            </a:xfrm>
            <a:prstGeom prst="flowChartDocumen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tx1"/>
                  </a:solidFill>
                </a:rPr>
                <a:t>SSP</a:t>
              </a:r>
            </a:p>
          </p:txBody>
        </p:sp>
        <p:grpSp>
          <p:nvGrpSpPr>
            <p:cNvPr id="101" name="Group 100">
              <a:extLst>
                <a:ext uri="{FF2B5EF4-FFF2-40B4-BE49-F238E27FC236}">
                  <a16:creationId xmlns:a16="http://schemas.microsoft.com/office/drawing/2014/main" id="{EF454990-DD23-4B9F-A5BA-6B3FA3FA8981}"/>
                </a:ext>
              </a:extLst>
            </p:cNvPr>
            <p:cNvGrpSpPr/>
            <p:nvPr/>
          </p:nvGrpSpPr>
          <p:grpSpPr>
            <a:xfrm>
              <a:off x="220801" y="716354"/>
              <a:ext cx="2888174" cy="3839089"/>
              <a:chOff x="220801" y="716354"/>
              <a:chExt cx="2888174" cy="3839089"/>
            </a:xfrm>
          </p:grpSpPr>
          <p:sp>
            <p:nvSpPr>
              <p:cNvPr id="102" name="TextBox 101">
                <a:extLst>
                  <a:ext uri="{FF2B5EF4-FFF2-40B4-BE49-F238E27FC236}">
                    <a16:creationId xmlns:a16="http://schemas.microsoft.com/office/drawing/2014/main" id="{C99C41C3-4CDC-488F-8737-73EAC36B996F}"/>
                  </a:ext>
                </a:extLst>
              </p:cNvPr>
              <p:cNvSpPr txBox="1"/>
              <p:nvPr/>
            </p:nvSpPr>
            <p:spPr>
              <a:xfrm>
                <a:off x="220801" y="716354"/>
                <a:ext cx="1760226" cy="246221"/>
              </a:xfrm>
              <a:prstGeom prst="rect">
                <a:avLst/>
              </a:prstGeom>
              <a:solidFill>
                <a:schemeClr val="bg1">
                  <a:lumMod val="95000"/>
                </a:schemeClr>
              </a:solidFill>
              <a:ln w="19050">
                <a:solidFill>
                  <a:schemeClr val="tx2"/>
                </a:solidFill>
              </a:ln>
              <a:effectLst>
                <a:outerShdw blurRad="50800" dist="38100" dir="5400000" algn="t" rotWithShape="0">
                  <a:prstClr val="black">
                    <a:alpha val="40000"/>
                  </a:prstClr>
                </a:outerShdw>
              </a:effectLst>
            </p:spPr>
            <p:txBody>
              <a:bodyPr wrap="none" rtlCol="0" anchor="ctr">
                <a:noAutofit/>
              </a:bodyPr>
              <a:lstStyle/>
              <a:p>
                <a:pPr algn="ctr"/>
                <a:r>
                  <a:rPr lang="en-US" sz="1600" i="1" dirty="0"/>
                  <a:t>Planning</a:t>
                </a:r>
              </a:p>
            </p:txBody>
          </p:sp>
          <p:cxnSp>
            <p:nvCxnSpPr>
              <p:cNvPr id="103" name="Connector: Elbow 102">
                <a:extLst>
                  <a:ext uri="{FF2B5EF4-FFF2-40B4-BE49-F238E27FC236}">
                    <a16:creationId xmlns:a16="http://schemas.microsoft.com/office/drawing/2014/main" id="{95C5E6A4-B313-4780-A6C9-5BE56D8719B4}"/>
                  </a:ext>
                </a:extLst>
              </p:cNvPr>
              <p:cNvCxnSpPr>
                <a:cxnSpLocks/>
                <a:stCxn id="117" idx="2"/>
              </p:cNvCxnSpPr>
              <p:nvPr/>
            </p:nvCxnSpPr>
            <p:spPr>
              <a:xfrm rot="16200000" flipH="1">
                <a:off x="410026" y="3924882"/>
                <a:ext cx="816653" cy="444470"/>
              </a:xfrm>
              <a:prstGeom prst="bentConnector3">
                <a:avLst>
                  <a:gd name="adj1" fmla="val 50000"/>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024673D9-77AF-436A-AC1A-2C36E7F5CEB4}"/>
                  </a:ext>
                </a:extLst>
              </p:cNvPr>
              <p:cNvGrpSpPr/>
              <p:nvPr/>
            </p:nvGrpSpPr>
            <p:grpSpPr>
              <a:xfrm>
                <a:off x="241438" y="1152183"/>
                <a:ext cx="2867537" cy="3037813"/>
                <a:chOff x="241438" y="1152183"/>
                <a:chExt cx="2867537" cy="3037813"/>
              </a:xfrm>
            </p:grpSpPr>
            <p:cxnSp>
              <p:nvCxnSpPr>
                <p:cNvPr id="111" name="Connector: Elbow 110">
                  <a:extLst>
                    <a:ext uri="{FF2B5EF4-FFF2-40B4-BE49-F238E27FC236}">
                      <a16:creationId xmlns:a16="http://schemas.microsoft.com/office/drawing/2014/main" id="{4B1E1782-A085-4CBC-9EB8-64A9C7C01436}"/>
                    </a:ext>
                  </a:extLst>
                </p:cNvPr>
                <p:cNvCxnSpPr>
                  <a:cxnSpLocks/>
                  <a:stCxn id="112" idx="0"/>
                </p:cNvCxnSpPr>
                <p:nvPr/>
              </p:nvCxnSpPr>
              <p:spPr>
                <a:xfrm rot="5400000" flipH="1" flipV="1">
                  <a:off x="1697585" y="384253"/>
                  <a:ext cx="432465" cy="2390315"/>
                </a:xfrm>
                <a:prstGeom prst="bentConnector2">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12" name="Flowchart: Multidocument 111">
                  <a:extLst>
                    <a:ext uri="{FF2B5EF4-FFF2-40B4-BE49-F238E27FC236}">
                      <a16:creationId xmlns:a16="http://schemas.microsoft.com/office/drawing/2014/main" id="{D7FB1FF2-1935-46C7-A08B-413511743308}"/>
                    </a:ext>
                  </a:extLst>
                </p:cNvPr>
                <p:cNvSpPr/>
                <p:nvPr/>
              </p:nvSpPr>
              <p:spPr>
                <a:xfrm>
                  <a:off x="271500" y="1795642"/>
                  <a:ext cx="786152" cy="670358"/>
                </a:xfrm>
                <a:prstGeom prst="flowChartMultidocument">
                  <a:avLst/>
                </a:prstGeom>
                <a:solidFill>
                  <a:srgbClr val="FFE6B3"/>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100" dirty="0">
                      <a:solidFill>
                        <a:schemeClr val="tx1"/>
                      </a:solidFill>
                    </a:rPr>
                    <a:t>Org Policy</a:t>
                  </a:r>
                </a:p>
                <a:p>
                  <a:pPr algn="ctr"/>
                  <a:r>
                    <a:rPr lang="en-US" sz="1100" dirty="0">
                      <a:solidFill>
                        <a:schemeClr val="tx1"/>
                      </a:solidFill>
                    </a:rPr>
                    <a:t>OSCAL </a:t>
                  </a:r>
                </a:p>
                <a:p>
                  <a:pPr algn="ctr"/>
                  <a:r>
                    <a:rPr lang="en-US" sz="1100" dirty="0">
                      <a:solidFill>
                        <a:schemeClr val="tx1"/>
                      </a:solidFill>
                    </a:rPr>
                    <a:t>Docs</a:t>
                  </a:r>
                </a:p>
              </p:txBody>
            </p:sp>
            <p:sp>
              <p:nvSpPr>
                <p:cNvPr id="113" name="TextBox 112">
                  <a:extLst>
                    <a:ext uri="{FF2B5EF4-FFF2-40B4-BE49-F238E27FC236}">
                      <a16:creationId xmlns:a16="http://schemas.microsoft.com/office/drawing/2014/main" id="{CF879758-3CC8-4A1B-A704-9A69B92CF210}"/>
                    </a:ext>
                  </a:extLst>
                </p:cNvPr>
                <p:cNvSpPr txBox="1"/>
                <p:nvPr/>
              </p:nvSpPr>
              <p:spPr>
                <a:xfrm>
                  <a:off x="288546" y="4028413"/>
                  <a:ext cx="946092" cy="161583"/>
                </a:xfrm>
                <a:prstGeom prst="rect">
                  <a:avLst/>
                </a:prstGeom>
                <a:solidFill>
                  <a:srgbClr val="FFFFCC"/>
                </a:solidFill>
                <a:ln w="19050">
                  <a:noFill/>
                </a:ln>
                <a:effectLst>
                  <a:outerShdw blurRad="50800" dist="38100" dir="2700000" algn="tl" rotWithShape="0">
                    <a:prstClr val="black">
                      <a:alpha val="40000"/>
                    </a:prstClr>
                  </a:outerShdw>
                </a:effectLst>
              </p:spPr>
              <p:txBody>
                <a:bodyPr wrap="square" lIns="0" tIns="0" rIns="0" bIns="0" rtlCol="0" anchor="ctr">
                  <a:spAutoFit/>
                </a:bodyPr>
                <a:lstStyle>
                  <a:defPPr>
                    <a:defRPr lang="en-US"/>
                  </a:defPPr>
                  <a:lvl1pPr algn="ctr">
                    <a:defRPr sz="800" i="1"/>
                  </a:lvl1pPr>
                </a:lstStyle>
                <a:p>
                  <a:r>
                    <a:rPr lang="en-US" sz="1050" u="sng" dirty="0"/>
                    <a:t>Testing</a:t>
                  </a:r>
                  <a:r>
                    <a:rPr lang="en-US" sz="1050" dirty="0"/>
                    <a:t> Content</a:t>
                  </a:r>
                </a:p>
              </p:txBody>
            </p:sp>
            <p:sp>
              <p:nvSpPr>
                <p:cNvPr id="116" name="TextBox 115">
                  <a:extLst>
                    <a:ext uri="{FF2B5EF4-FFF2-40B4-BE49-F238E27FC236}">
                      <a16:creationId xmlns:a16="http://schemas.microsoft.com/office/drawing/2014/main" id="{A1242030-EB79-453F-9F9D-4A1DCBE2F064}"/>
                    </a:ext>
                  </a:extLst>
                </p:cNvPr>
                <p:cNvSpPr txBox="1"/>
                <p:nvPr/>
              </p:nvSpPr>
              <p:spPr>
                <a:xfrm>
                  <a:off x="1775492" y="1165528"/>
                  <a:ext cx="977196" cy="323165"/>
                </a:xfrm>
                <a:prstGeom prst="rect">
                  <a:avLst/>
                </a:prstGeom>
                <a:solidFill>
                  <a:srgbClr val="FFFFCC"/>
                </a:solidFill>
                <a:ln w="19050">
                  <a:noFill/>
                </a:ln>
                <a:effectLst>
                  <a:outerShdw blurRad="50800" dist="38100" dir="2700000" algn="tl" rotWithShape="0">
                    <a:prstClr val="black">
                      <a:alpha val="40000"/>
                    </a:prstClr>
                  </a:outerShdw>
                </a:effectLst>
              </p:spPr>
              <p:txBody>
                <a:bodyPr wrap="square" lIns="0" tIns="0" rIns="0" bIns="0" rtlCol="0" anchor="ctr">
                  <a:spAutoFit/>
                </a:bodyPr>
                <a:lstStyle>
                  <a:defPPr>
                    <a:defRPr lang="en-US"/>
                  </a:defPPr>
                  <a:lvl1pPr algn="ctr">
                    <a:defRPr sz="800" i="1"/>
                  </a:lvl1pPr>
                </a:lstStyle>
                <a:p>
                  <a:r>
                    <a:rPr lang="en-US" sz="1050" dirty="0"/>
                    <a:t>Security Req </a:t>
                  </a:r>
                  <a:r>
                    <a:rPr lang="en-US" sz="1050" u="sng" dirty="0"/>
                    <a:t>Plan</a:t>
                  </a:r>
                  <a:r>
                    <a:rPr lang="en-US" sz="1050" dirty="0"/>
                    <a:t> Details</a:t>
                  </a:r>
                </a:p>
              </p:txBody>
            </p:sp>
            <p:sp>
              <p:nvSpPr>
                <p:cNvPr id="117" name="Flowchart: Multidocument 116">
                  <a:extLst>
                    <a:ext uri="{FF2B5EF4-FFF2-40B4-BE49-F238E27FC236}">
                      <a16:creationId xmlns:a16="http://schemas.microsoft.com/office/drawing/2014/main" id="{A2B772A1-20B7-414E-93FB-B7333B8C86C4}"/>
                    </a:ext>
                  </a:extLst>
                </p:cNvPr>
                <p:cNvSpPr/>
                <p:nvPr/>
              </p:nvSpPr>
              <p:spPr>
                <a:xfrm>
                  <a:off x="241438" y="3093821"/>
                  <a:ext cx="823948" cy="670357"/>
                </a:xfrm>
                <a:prstGeom prst="flowChartMultidocumen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dirty="0">
                      <a:solidFill>
                        <a:schemeClr val="tx1"/>
                      </a:solidFill>
                    </a:rPr>
                    <a:t>InSpec Profiles</a:t>
                  </a:r>
                </a:p>
              </p:txBody>
            </p:sp>
            <p:grpSp>
              <p:nvGrpSpPr>
                <p:cNvPr id="118" name="Group 117">
                  <a:extLst>
                    <a:ext uri="{FF2B5EF4-FFF2-40B4-BE49-F238E27FC236}">
                      <a16:creationId xmlns:a16="http://schemas.microsoft.com/office/drawing/2014/main" id="{AA458755-0AE3-4BC7-B788-85130A38D8E2}"/>
                    </a:ext>
                  </a:extLst>
                </p:cNvPr>
                <p:cNvGrpSpPr/>
                <p:nvPr/>
              </p:nvGrpSpPr>
              <p:grpSpPr>
                <a:xfrm>
                  <a:off x="935665" y="1813022"/>
                  <a:ext cx="1631618" cy="623906"/>
                  <a:chOff x="2032153" y="1374456"/>
                  <a:chExt cx="1631618" cy="623906"/>
                </a:xfrm>
              </p:grpSpPr>
              <p:pic>
                <p:nvPicPr>
                  <p:cNvPr id="126" name="Graphic 125" descr="User">
                    <a:extLst>
                      <a:ext uri="{FF2B5EF4-FFF2-40B4-BE49-F238E27FC236}">
                        <a16:creationId xmlns:a16="http://schemas.microsoft.com/office/drawing/2014/main" id="{12711B01-0AD1-4908-A8A4-4B9BFE1B3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1614" y="1374456"/>
                    <a:ext cx="418475" cy="458007"/>
                  </a:xfrm>
                  <a:prstGeom prst="rect">
                    <a:avLst/>
                  </a:prstGeom>
                  <a:effectLst>
                    <a:outerShdw blurRad="50800" dist="38100" dir="2700000" algn="tl" rotWithShape="0">
                      <a:prstClr val="black">
                        <a:alpha val="40000"/>
                      </a:prstClr>
                    </a:outerShdw>
                  </a:effectLst>
                </p:spPr>
              </p:pic>
              <p:sp>
                <p:nvSpPr>
                  <p:cNvPr id="128" name="TextBox 127">
                    <a:extLst>
                      <a:ext uri="{FF2B5EF4-FFF2-40B4-BE49-F238E27FC236}">
                        <a16:creationId xmlns:a16="http://schemas.microsoft.com/office/drawing/2014/main" id="{43DC9789-99D8-4EAA-AB51-47BC6B06B1A4}"/>
                      </a:ext>
                    </a:extLst>
                  </p:cNvPr>
                  <p:cNvSpPr txBox="1"/>
                  <p:nvPr/>
                </p:nvSpPr>
                <p:spPr>
                  <a:xfrm>
                    <a:off x="2032153" y="1744446"/>
                    <a:ext cx="1631618" cy="253916"/>
                  </a:xfrm>
                  <a:prstGeom prst="rect">
                    <a:avLst/>
                  </a:prstGeom>
                  <a:noFill/>
                  <a:ln w="19050">
                    <a:noFill/>
                  </a:ln>
                  <a:effectLst/>
                </p:spPr>
                <p:txBody>
                  <a:bodyPr wrap="square" rtlCol="0" anchor="t">
                    <a:spAutoFit/>
                  </a:bodyPr>
                  <a:lstStyle/>
                  <a:p>
                    <a:pPr algn="ctr"/>
                    <a:r>
                      <a:rPr lang="en-US" sz="1050" b="1" i="1" dirty="0"/>
                      <a:t>Developers + ISSO</a:t>
                    </a:r>
                  </a:p>
                </p:txBody>
              </p:sp>
            </p:grpSp>
            <p:sp>
              <p:nvSpPr>
                <p:cNvPr id="119" name="TextBox 118">
                  <a:extLst>
                    <a:ext uri="{FF2B5EF4-FFF2-40B4-BE49-F238E27FC236}">
                      <a16:creationId xmlns:a16="http://schemas.microsoft.com/office/drawing/2014/main" id="{155B974F-3666-4C20-BF8F-AFEC5F60A18F}"/>
                    </a:ext>
                  </a:extLst>
                </p:cNvPr>
                <p:cNvSpPr txBox="1"/>
                <p:nvPr/>
              </p:nvSpPr>
              <p:spPr>
                <a:xfrm>
                  <a:off x="251176" y="1152183"/>
                  <a:ext cx="911404" cy="461665"/>
                </a:xfrm>
                <a:prstGeom prst="rect">
                  <a:avLst/>
                </a:prstGeom>
                <a:solidFill>
                  <a:srgbClr val="FFE6B3"/>
                </a:solidFill>
                <a:ln w="19050">
                  <a:solidFill>
                    <a:schemeClr val="tx2"/>
                  </a:solidFill>
                </a:ln>
                <a:effectLst>
                  <a:outerShdw blurRad="50800" dist="38100" dir="2700000" algn="tl" rotWithShape="0">
                    <a:prstClr val="black">
                      <a:alpha val="40000"/>
                    </a:prstClr>
                  </a:outerShdw>
                </a:effectLst>
              </p:spPr>
              <p:txBody>
                <a:bodyPr wrap="none" rtlCol="0" anchor="ctr">
                  <a:spAutoFit/>
                </a:bodyPr>
                <a:lstStyle/>
                <a:p>
                  <a:pPr algn="ctr"/>
                  <a:r>
                    <a:rPr lang="en-US" sz="1200" dirty="0"/>
                    <a:t>NIST OSCAL</a:t>
                  </a:r>
                </a:p>
                <a:p>
                  <a:pPr algn="ctr"/>
                  <a:r>
                    <a:rPr lang="en-US" sz="1200" dirty="0"/>
                    <a:t>Framework</a:t>
                  </a:r>
                </a:p>
              </p:txBody>
            </p:sp>
            <p:cxnSp>
              <p:nvCxnSpPr>
                <p:cNvPr id="121" name="Straight Arrow Connector 120">
                  <a:extLst>
                    <a:ext uri="{FF2B5EF4-FFF2-40B4-BE49-F238E27FC236}">
                      <a16:creationId xmlns:a16="http://schemas.microsoft.com/office/drawing/2014/main" id="{B114A7BA-A63F-4C04-87CB-48C089112BED}"/>
                    </a:ext>
                  </a:extLst>
                </p:cNvPr>
                <p:cNvCxnSpPr>
                  <a:cxnSpLocks/>
                  <a:stCxn id="117" idx="0"/>
                  <a:endCxn id="124" idx="2"/>
                </p:cNvCxnSpPr>
                <p:nvPr/>
              </p:nvCxnSpPr>
              <p:spPr>
                <a:xfrm flipV="1">
                  <a:off x="710097" y="2863730"/>
                  <a:ext cx="1399" cy="230091"/>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0B0269D-EB57-4120-8A07-2B5E33C43D2C}"/>
                    </a:ext>
                  </a:extLst>
                </p:cNvPr>
                <p:cNvCxnSpPr>
                  <a:cxnSpLocks/>
                  <a:stCxn id="124" idx="0"/>
                </p:cNvCxnSpPr>
                <p:nvPr/>
              </p:nvCxnSpPr>
              <p:spPr>
                <a:xfrm flipV="1">
                  <a:off x="711496" y="2411730"/>
                  <a:ext cx="0" cy="205779"/>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C47B718E-2F39-4748-871F-1EAE004F2309}"/>
                    </a:ext>
                  </a:extLst>
                </p:cNvPr>
                <p:cNvSpPr txBox="1"/>
                <p:nvPr/>
              </p:nvSpPr>
              <p:spPr>
                <a:xfrm>
                  <a:off x="294554" y="2617509"/>
                  <a:ext cx="833883" cy="246221"/>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none" rtlCol="0" anchor="ctr">
                  <a:spAutoFit/>
                </a:bodyPr>
                <a:lstStyle/>
                <a:p>
                  <a:pPr algn="ctr"/>
                  <a:r>
                    <a:rPr lang="en-US" sz="1000" dirty="0" err="1"/>
                    <a:t>InSpec</a:t>
                  </a:r>
                  <a:r>
                    <a:rPr lang="en-US" sz="1000" dirty="0"/>
                    <a:t> Tools</a:t>
                  </a:r>
                </a:p>
              </p:txBody>
            </p:sp>
            <p:cxnSp>
              <p:nvCxnSpPr>
                <p:cNvPr id="125" name="Straight Arrow Connector 124">
                  <a:extLst>
                    <a:ext uri="{FF2B5EF4-FFF2-40B4-BE49-F238E27FC236}">
                      <a16:creationId xmlns:a16="http://schemas.microsoft.com/office/drawing/2014/main" id="{36542604-AC1B-49D6-B548-51ACC017E26C}"/>
                    </a:ext>
                  </a:extLst>
                </p:cNvPr>
                <p:cNvCxnSpPr>
                  <a:cxnSpLocks/>
                </p:cNvCxnSpPr>
                <p:nvPr/>
              </p:nvCxnSpPr>
              <p:spPr>
                <a:xfrm flipH="1">
                  <a:off x="1089660" y="2130821"/>
                  <a:ext cx="453848" cy="0"/>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132" name="TextBox 131">
            <a:extLst>
              <a:ext uri="{FF2B5EF4-FFF2-40B4-BE49-F238E27FC236}">
                <a16:creationId xmlns:a16="http://schemas.microsoft.com/office/drawing/2014/main" id="{2E048437-3142-B44E-AF85-32237B145E79}"/>
              </a:ext>
            </a:extLst>
          </p:cNvPr>
          <p:cNvSpPr txBox="1"/>
          <p:nvPr/>
        </p:nvSpPr>
        <p:spPr>
          <a:xfrm>
            <a:off x="6287080" y="4914207"/>
            <a:ext cx="1123156" cy="484748"/>
          </a:xfrm>
          <a:prstGeom prst="rect">
            <a:avLst/>
          </a:prstGeom>
          <a:noFill/>
          <a:ln w="19050">
            <a:noFill/>
          </a:ln>
          <a:effectLst>
            <a:outerShdw blurRad="50800" dist="38100" dir="2700000" algn="tl" rotWithShape="0">
              <a:prstClr val="black">
                <a:alpha val="40000"/>
              </a:prstClr>
            </a:outerShdw>
          </a:effectLst>
        </p:spPr>
        <p:txBody>
          <a:bodyPr wrap="square" lIns="0" tIns="0" rIns="0" bIns="0" rtlCol="0" anchor="ctr">
            <a:spAutoFit/>
          </a:bodyPr>
          <a:lstStyle>
            <a:defPPr>
              <a:defRPr lang="en-US"/>
            </a:defPPr>
            <a:lvl1pPr algn="ctr">
              <a:defRPr sz="800" i="1"/>
            </a:lvl1pPr>
          </a:lstStyle>
          <a:p>
            <a:r>
              <a:rPr lang="en-US" sz="1050" dirty="0"/>
              <a:t>Sprint/Val-level</a:t>
            </a:r>
          </a:p>
          <a:p>
            <a:r>
              <a:rPr lang="en-US" sz="1050" dirty="0"/>
              <a:t>Security Visibility </a:t>
            </a:r>
          </a:p>
          <a:p>
            <a:r>
              <a:rPr lang="en-US" sz="1050" dirty="0"/>
              <a:t>&amp; Debt Reduction</a:t>
            </a:r>
          </a:p>
        </p:txBody>
      </p:sp>
      <p:sp>
        <p:nvSpPr>
          <p:cNvPr id="133" name="TextBox 132">
            <a:extLst>
              <a:ext uri="{FF2B5EF4-FFF2-40B4-BE49-F238E27FC236}">
                <a16:creationId xmlns:a16="http://schemas.microsoft.com/office/drawing/2014/main" id="{A85B1E46-1F6A-F74B-8DE8-D72DB894ACAD}"/>
              </a:ext>
            </a:extLst>
          </p:cNvPr>
          <p:cNvSpPr txBox="1"/>
          <p:nvPr/>
        </p:nvSpPr>
        <p:spPr>
          <a:xfrm>
            <a:off x="8631414" y="4905476"/>
            <a:ext cx="1123156" cy="484748"/>
          </a:xfrm>
          <a:prstGeom prst="rect">
            <a:avLst/>
          </a:prstGeom>
          <a:noFill/>
          <a:ln w="19050">
            <a:noFill/>
          </a:ln>
          <a:effectLst>
            <a:outerShdw blurRad="50800" dist="38100" dir="2700000" algn="tl" rotWithShape="0">
              <a:prstClr val="black">
                <a:alpha val="40000"/>
              </a:prstClr>
            </a:outerShdw>
          </a:effectLst>
        </p:spPr>
        <p:txBody>
          <a:bodyPr wrap="square" lIns="0" tIns="0" rIns="0" bIns="0" rtlCol="0" anchor="ctr">
            <a:spAutoFit/>
          </a:bodyPr>
          <a:lstStyle>
            <a:defPPr>
              <a:defRPr lang="en-US"/>
            </a:defPPr>
            <a:lvl1pPr algn="ctr">
              <a:defRPr sz="800" i="1"/>
            </a:lvl1pPr>
          </a:lstStyle>
          <a:p>
            <a:r>
              <a:rPr lang="en-US" sz="1050" dirty="0"/>
              <a:t>Sprint/Prod-level</a:t>
            </a:r>
          </a:p>
          <a:p>
            <a:r>
              <a:rPr lang="en-US" sz="1050" dirty="0"/>
              <a:t>Security Visibility </a:t>
            </a:r>
          </a:p>
          <a:p>
            <a:r>
              <a:rPr lang="en-US" sz="1050" dirty="0"/>
              <a:t>&amp; Debt Reduction</a:t>
            </a:r>
          </a:p>
        </p:txBody>
      </p:sp>
      <p:sp>
        <p:nvSpPr>
          <p:cNvPr id="7" name="TextBox 6">
            <a:extLst>
              <a:ext uri="{FF2B5EF4-FFF2-40B4-BE49-F238E27FC236}">
                <a16:creationId xmlns:a16="http://schemas.microsoft.com/office/drawing/2014/main" id="{47E85920-DD3E-564F-8FC4-B01DFD2BB786}"/>
              </a:ext>
            </a:extLst>
          </p:cNvPr>
          <p:cNvSpPr txBox="1"/>
          <p:nvPr/>
        </p:nvSpPr>
        <p:spPr>
          <a:xfrm>
            <a:off x="4142098" y="1470978"/>
            <a:ext cx="2168789" cy="1061829"/>
          </a:xfrm>
          <a:prstGeom prst="rect">
            <a:avLst/>
          </a:prstGeom>
          <a:noFill/>
        </p:spPr>
        <p:txBody>
          <a:bodyPr wrap="square" rtlCol="0">
            <a:spAutoFit/>
          </a:bodyPr>
          <a:lstStyle/>
          <a:p>
            <a:r>
              <a:rPr lang="en-US" sz="1050" b="1" u="sng" dirty="0"/>
              <a:t>Ongoing Authorization Questions</a:t>
            </a:r>
          </a:p>
          <a:p>
            <a:pPr marL="171450" indent="-171450">
              <a:buFont typeface="Arial" panose="020B0604020202020204" pitchFamily="34" charset="0"/>
              <a:buChar char="•"/>
            </a:pPr>
            <a:r>
              <a:rPr lang="en-US" sz="1050" dirty="0"/>
              <a:t>Control Inheritance</a:t>
            </a:r>
          </a:p>
          <a:p>
            <a:pPr marL="171450" indent="-171450">
              <a:buFont typeface="Arial" panose="020B0604020202020204" pitchFamily="34" charset="0"/>
              <a:buChar char="•"/>
            </a:pPr>
            <a:r>
              <a:rPr lang="en-US" sz="1050" dirty="0"/>
              <a:t>Automated Testing</a:t>
            </a:r>
          </a:p>
          <a:p>
            <a:pPr marL="171450" indent="-171450">
              <a:buFont typeface="Arial" panose="020B0604020202020204" pitchFamily="34" charset="0"/>
              <a:buChar char="•"/>
            </a:pPr>
            <a:r>
              <a:rPr lang="en-US" sz="1050" dirty="0"/>
              <a:t>Control Item-level</a:t>
            </a:r>
          </a:p>
          <a:p>
            <a:pPr marL="171450" indent="-171450">
              <a:buFont typeface="Arial" panose="020B0604020202020204" pitchFamily="34" charset="0"/>
              <a:buChar char="•"/>
            </a:pPr>
            <a:r>
              <a:rPr lang="en-US" sz="1050" dirty="0"/>
              <a:t>Continuous Monitoring Plan</a:t>
            </a:r>
          </a:p>
          <a:p>
            <a:pPr marL="171450" indent="-171450">
              <a:buFont typeface="Arial" panose="020B0604020202020204" pitchFamily="34" charset="0"/>
              <a:buChar char="•"/>
            </a:pPr>
            <a:r>
              <a:rPr lang="en-US" sz="1050" dirty="0"/>
              <a:t>Capability focus?</a:t>
            </a:r>
          </a:p>
        </p:txBody>
      </p:sp>
      <p:sp>
        <p:nvSpPr>
          <p:cNvPr id="130" name="TextBox 129">
            <a:extLst>
              <a:ext uri="{FF2B5EF4-FFF2-40B4-BE49-F238E27FC236}">
                <a16:creationId xmlns:a16="http://schemas.microsoft.com/office/drawing/2014/main" id="{1BD059B5-4705-4A83-B163-B5574BBE4653}"/>
              </a:ext>
            </a:extLst>
          </p:cNvPr>
          <p:cNvSpPr txBox="1"/>
          <p:nvPr/>
        </p:nvSpPr>
        <p:spPr>
          <a:xfrm>
            <a:off x="7464341" y="4891853"/>
            <a:ext cx="954813" cy="461665"/>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none" rtlCol="0" anchor="ctr">
            <a:spAutoFit/>
          </a:bodyPr>
          <a:lstStyle/>
          <a:p>
            <a:pPr algn="ctr"/>
            <a:r>
              <a:rPr lang="en-US" sz="1200" dirty="0"/>
              <a:t>Heimdall</a:t>
            </a:r>
          </a:p>
          <a:p>
            <a:pPr algn="ctr"/>
            <a:r>
              <a:rPr lang="en-US" sz="1200" dirty="0"/>
              <a:t>Team Server</a:t>
            </a:r>
          </a:p>
        </p:txBody>
      </p:sp>
      <p:cxnSp>
        <p:nvCxnSpPr>
          <p:cNvPr id="131" name="Straight Arrow Connector 130">
            <a:extLst>
              <a:ext uri="{FF2B5EF4-FFF2-40B4-BE49-F238E27FC236}">
                <a16:creationId xmlns:a16="http://schemas.microsoft.com/office/drawing/2014/main" id="{128B7E9B-03AA-43EE-9DA0-E2CDE79853DB}"/>
              </a:ext>
            </a:extLst>
          </p:cNvPr>
          <p:cNvCxnSpPr>
            <a:cxnSpLocks/>
          </p:cNvCxnSpPr>
          <p:nvPr/>
        </p:nvCxnSpPr>
        <p:spPr>
          <a:xfrm>
            <a:off x="10363937" y="5292713"/>
            <a:ext cx="0" cy="209045"/>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DA85262-D255-4D30-B58B-66FE321F6D41}"/>
              </a:ext>
            </a:extLst>
          </p:cNvPr>
          <p:cNvSpPr txBox="1"/>
          <p:nvPr/>
        </p:nvSpPr>
        <p:spPr>
          <a:xfrm>
            <a:off x="9891155" y="4695924"/>
            <a:ext cx="898430" cy="646331"/>
          </a:xfrm>
          <a:prstGeom prst="rect">
            <a:avLst/>
          </a:prstGeom>
          <a:solidFill>
            <a:srgbClr val="CCFFFF"/>
          </a:solidFill>
          <a:ln w="19050">
            <a:solidFill>
              <a:schemeClr val="tx2"/>
            </a:solidFill>
          </a:ln>
          <a:effectLst>
            <a:outerShdw blurRad="50800" dist="38100" dir="2700000" algn="tl" rotWithShape="0">
              <a:prstClr val="black">
                <a:alpha val="40000"/>
              </a:prstClr>
            </a:outerShdw>
          </a:effectLst>
        </p:spPr>
        <p:txBody>
          <a:bodyPr wrap="square" rtlCol="0" anchor="ctr">
            <a:spAutoFit/>
          </a:bodyPr>
          <a:lstStyle/>
          <a:p>
            <a:pPr algn="ctr"/>
            <a:r>
              <a:rPr lang="en-US" sz="1200" dirty="0"/>
              <a:t>Heimdall Enterprise Server</a:t>
            </a:r>
          </a:p>
        </p:txBody>
      </p:sp>
      <p:pic>
        <p:nvPicPr>
          <p:cNvPr id="43" name="Graphic 42">
            <a:extLst>
              <a:ext uri="{FF2B5EF4-FFF2-40B4-BE49-F238E27FC236}">
                <a16:creationId xmlns:a16="http://schemas.microsoft.com/office/drawing/2014/main" id="{6CB5ADC7-E85E-4D36-8788-C11E082692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91876" y="4747680"/>
            <a:ext cx="277347" cy="277347"/>
          </a:xfrm>
          <a:prstGeom prst="rect">
            <a:avLst/>
          </a:prstGeom>
        </p:spPr>
      </p:pic>
      <p:pic>
        <p:nvPicPr>
          <p:cNvPr id="145" name="Graphic 144">
            <a:extLst>
              <a:ext uri="{FF2B5EF4-FFF2-40B4-BE49-F238E27FC236}">
                <a16:creationId xmlns:a16="http://schemas.microsoft.com/office/drawing/2014/main" id="{034D3F8F-10E9-4B57-8B0E-9228D9456E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67911" y="4747680"/>
            <a:ext cx="277347" cy="277347"/>
          </a:xfrm>
          <a:prstGeom prst="rect">
            <a:avLst/>
          </a:prstGeom>
        </p:spPr>
      </p:pic>
      <p:pic>
        <p:nvPicPr>
          <p:cNvPr id="151" name="Graphic 150">
            <a:extLst>
              <a:ext uri="{FF2B5EF4-FFF2-40B4-BE49-F238E27FC236}">
                <a16:creationId xmlns:a16="http://schemas.microsoft.com/office/drawing/2014/main" id="{6ACB2440-838A-4841-8F28-058005CF3F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1461" y="4747680"/>
            <a:ext cx="277347" cy="277347"/>
          </a:xfrm>
          <a:prstGeom prst="rect">
            <a:avLst/>
          </a:prstGeom>
        </p:spPr>
      </p:pic>
      <p:pic>
        <p:nvPicPr>
          <p:cNvPr id="152" name="Graphic 151">
            <a:extLst>
              <a:ext uri="{FF2B5EF4-FFF2-40B4-BE49-F238E27FC236}">
                <a16:creationId xmlns:a16="http://schemas.microsoft.com/office/drawing/2014/main" id="{7F74F872-2603-42E0-AB22-E4CA157B0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48763" y="4552009"/>
            <a:ext cx="277347" cy="277347"/>
          </a:xfrm>
          <a:prstGeom prst="rect">
            <a:avLst/>
          </a:prstGeom>
        </p:spPr>
      </p:pic>
      <p:sp>
        <p:nvSpPr>
          <p:cNvPr id="109" name="Slide Number Placeholder 4">
            <a:extLst>
              <a:ext uri="{FF2B5EF4-FFF2-40B4-BE49-F238E27FC236}">
                <a16:creationId xmlns:a16="http://schemas.microsoft.com/office/drawing/2014/main" id="{20D86A56-7446-418C-B456-1CED98F8A4FC}"/>
              </a:ext>
            </a:extLst>
          </p:cNvPr>
          <p:cNvSpPr txBox="1">
            <a:spLocks/>
          </p:cNvSpPr>
          <p:nvPr/>
        </p:nvSpPr>
        <p:spPr>
          <a:xfrm>
            <a:off x="10275063" y="55601"/>
            <a:ext cx="1765676" cy="252626"/>
          </a:xfrm>
          <a:prstGeom prst="rect">
            <a:avLst/>
          </a:prstGeom>
          <a:ln>
            <a:noFill/>
          </a:ln>
        </p:spPr>
        <p:txBody>
          <a:bodyPr/>
          <a:lstStyle>
            <a:defPPr>
              <a:defRPr lang="en-US"/>
            </a:defPPr>
            <a:lvl1pPr algn="r">
              <a:defRPr sz="1200">
                <a:solidFill>
                  <a:schemeClr val="bg1">
                    <a:lumMod val="50000"/>
                  </a:schemeClr>
                </a:solidFill>
                <a:latin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a:t>
            </a:r>
            <a:fld id="{295008BC-DA31-4D19-837B-EFA4386B05F5}" type="slidenum">
              <a:rPr lang="en-US"/>
              <a:pPr/>
              <a:t>50</a:t>
            </a:fld>
            <a:r>
              <a:rPr lang="en-US" dirty="0"/>
              <a:t> | </a:t>
            </a:r>
          </a:p>
        </p:txBody>
      </p:sp>
    </p:spTree>
    <p:extLst>
      <p:ext uri="{BB962C8B-B14F-4D97-AF65-F5344CB8AC3E}">
        <p14:creationId xmlns:p14="http://schemas.microsoft.com/office/powerpoint/2010/main" val="922353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4A81B-F8CE-45D4-A8EE-A854549F1613}"/>
              </a:ext>
            </a:extLst>
          </p:cNvPr>
          <p:cNvSpPr>
            <a:spLocks noGrp="1"/>
          </p:cNvSpPr>
          <p:nvPr>
            <p:ph type="title"/>
          </p:nvPr>
        </p:nvSpPr>
        <p:spPr>
          <a:xfrm>
            <a:off x="963083" y="2360387"/>
            <a:ext cx="11002493" cy="1362075"/>
          </a:xfrm>
        </p:spPr>
        <p:txBody>
          <a:bodyPr>
            <a:normAutofit fontScale="90000"/>
          </a:bodyPr>
          <a:lstStyle/>
          <a:p>
            <a:r>
              <a:rPr lang="en-US" cap="all" dirty="0"/>
              <a:t>Future devsecops best practice focus areas</a:t>
            </a:r>
          </a:p>
        </p:txBody>
      </p:sp>
      <p:sp>
        <p:nvSpPr>
          <p:cNvPr id="6" name="Text Placeholder 5">
            <a:extLst>
              <a:ext uri="{FF2B5EF4-FFF2-40B4-BE49-F238E27FC236}">
                <a16:creationId xmlns:a16="http://schemas.microsoft.com/office/drawing/2014/main" id="{0C7453EA-5442-4E61-A25A-3261AB41A53D}"/>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892843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4A81B-F8CE-45D4-A8EE-A854549F1613}"/>
              </a:ext>
            </a:extLst>
          </p:cNvPr>
          <p:cNvSpPr>
            <a:spLocks noGrp="1"/>
          </p:cNvSpPr>
          <p:nvPr>
            <p:ph type="title"/>
          </p:nvPr>
        </p:nvSpPr>
        <p:spPr/>
        <p:txBody>
          <a:bodyPr>
            <a:normAutofit/>
          </a:bodyPr>
          <a:lstStyle/>
          <a:p>
            <a:r>
              <a:rPr lang="en-US" sz="5400" cap="all" dirty="0"/>
              <a:t>Reporting</a:t>
            </a:r>
            <a:br>
              <a:rPr lang="en-US" sz="5400" cap="all" dirty="0"/>
            </a:br>
            <a:r>
              <a:rPr lang="en-US" sz="5400" cap="all" dirty="0"/>
              <a:t>Future devsecops best practice focus area</a:t>
            </a:r>
          </a:p>
        </p:txBody>
      </p:sp>
      <p:sp>
        <p:nvSpPr>
          <p:cNvPr id="6" name="Text Placeholder 5">
            <a:extLst>
              <a:ext uri="{FF2B5EF4-FFF2-40B4-BE49-F238E27FC236}">
                <a16:creationId xmlns:a16="http://schemas.microsoft.com/office/drawing/2014/main" id="{0C7453EA-5442-4E61-A25A-3261AB41A53D}"/>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414260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AD336D-71B6-4299-B6CB-5870AF62240C}"/>
              </a:ext>
            </a:extLst>
          </p:cNvPr>
          <p:cNvSpPr>
            <a:spLocks noGrp="1"/>
          </p:cNvSpPr>
          <p:nvPr>
            <p:ph type="title"/>
          </p:nvPr>
        </p:nvSpPr>
        <p:spPr/>
        <p:txBody>
          <a:bodyPr>
            <a:normAutofit/>
          </a:bodyPr>
          <a:lstStyle/>
          <a:p>
            <a:r>
              <a:rPr lang="en-US" dirty="0"/>
              <a:t>ISSO Reporting</a:t>
            </a:r>
          </a:p>
        </p:txBody>
      </p:sp>
      <p:sp>
        <p:nvSpPr>
          <p:cNvPr id="6" name="Content Placeholder 5">
            <a:extLst>
              <a:ext uri="{FF2B5EF4-FFF2-40B4-BE49-F238E27FC236}">
                <a16:creationId xmlns:a16="http://schemas.microsoft.com/office/drawing/2014/main" id="{E5403EDE-4538-466B-A7F5-FC95CEF5DE2C}"/>
              </a:ext>
            </a:extLst>
          </p:cNvPr>
          <p:cNvSpPr>
            <a:spLocks noGrp="1"/>
          </p:cNvSpPr>
          <p:nvPr>
            <p:ph idx="1"/>
          </p:nvPr>
        </p:nvSpPr>
        <p:spPr/>
        <p:txBody>
          <a:bodyPr>
            <a:normAutofit/>
          </a:bodyPr>
          <a:lstStyle/>
          <a:p>
            <a:pPr>
              <a:lnSpc>
                <a:spcPct val="100000"/>
              </a:lnSpc>
            </a:pPr>
            <a:r>
              <a:rPr lang="en-US" b="0" dirty="0"/>
              <a:t>The ISSO is responsible for tracking of security defects that cannot be resolved before the end of each Sprint</a:t>
            </a:r>
          </a:p>
          <a:p>
            <a:pPr>
              <a:lnSpc>
                <a:spcPct val="100000"/>
              </a:lnSpc>
            </a:pPr>
            <a:r>
              <a:rPr lang="en-US" b="0" dirty="0"/>
              <a:t>A standard method for populating any kind of security finding, be it from InSpec, static or dynamic code analysis, penetration testing, or external auditors: </a:t>
            </a:r>
          </a:p>
          <a:p>
            <a:pPr lvl="1">
              <a:lnSpc>
                <a:spcPct val="100000"/>
              </a:lnSpc>
            </a:pPr>
            <a:r>
              <a:rPr lang="en-US" i="1" dirty="0"/>
              <a:t>Record these in some type of Compliance Assessment/Audit Tracking (CAAT) spreadsheet</a:t>
            </a:r>
          </a:p>
          <a:p>
            <a:pPr>
              <a:lnSpc>
                <a:spcPct val="100000"/>
              </a:lnSpc>
            </a:pPr>
            <a:r>
              <a:rPr lang="en-US" b="0" dirty="0"/>
              <a:t>For example, Heimdall provides a means for the ISSO to generate this spreadsheet…</a:t>
            </a:r>
          </a:p>
        </p:txBody>
      </p:sp>
    </p:spTree>
    <p:extLst>
      <p:ext uri="{BB962C8B-B14F-4D97-AF65-F5344CB8AC3E}">
        <p14:creationId xmlns:p14="http://schemas.microsoft.com/office/powerpoint/2010/main" val="3200225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58CDBE-D226-4477-865F-FC15BE085B2C}"/>
              </a:ext>
            </a:extLst>
          </p:cNvPr>
          <p:cNvSpPr>
            <a:spLocks noGrp="1"/>
          </p:cNvSpPr>
          <p:nvPr>
            <p:ph type="title"/>
          </p:nvPr>
        </p:nvSpPr>
        <p:spPr>
          <a:xfrm>
            <a:off x="447674" y="0"/>
            <a:ext cx="11744325" cy="552450"/>
          </a:xfrm>
        </p:spPr>
        <p:txBody>
          <a:bodyPr>
            <a:normAutofit/>
          </a:bodyPr>
          <a:lstStyle/>
          <a:p>
            <a:r>
              <a:rPr lang="en-US" dirty="0"/>
              <a:t>Heimdall – CAAT File Generation (ISSO Reporting)</a:t>
            </a:r>
          </a:p>
        </p:txBody>
      </p:sp>
      <p:pic>
        <p:nvPicPr>
          <p:cNvPr id="5" name="Picture 4">
            <a:extLst>
              <a:ext uri="{FF2B5EF4-FFF2-40B4-BE49-F238E27FC236}">
                <a16:creationId xmlns:a16="http://schemas.microsoft.com/office/drawing/2014/main" id="{1BD607B7-BC50-42AE-8219-F808862CEDF0}"/>
              </a:ext>
            </a:extLst>
          </p:cNvPr>
          <p:cNvPicPr>
            <a:picLocks noChangeAspect="1"/>
          </p:cNvPicPr>
          <p:nvPr/>
        </p:nvPicPr>
        <p:blipFill>
          <a:blip r:embed="rId2"/>
          <a:stretch>
            <a:fillRect/>
          </a:stretch>
        </p:blipFill>
        <p:spPr>
          <a:xfrm>
            <a:off x="205970" y="694944"/>
            <a:ext cx="9102622" cy="6093966"/>
          </a:xfrm>
          <a:prstGeom prst="rect">
            <a:avLst/>
          </a:prstGeom>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BEF3582F-984B-485A-BE53-8AF5CB89B182}"/>
              </a:ext>
            </a:extLst>
          </p:cNvPr>
          <p:cNvPicPr>
            <a:picLocks noChangeAspect="1"/>
          </p:cNvPicPr>
          <p:nvPr/>
        </p:nvPicPr>
        <p:blipFill>
          <a:blip r:embed="rId3"/>
          <a:stretch>
            <a:fillRect/>
          </a:stretch>
        </p:blipFill>
        <p:spPr>
          <a:xfrm>
            <a:off x="3044154" y="1509396"/>
            <a:ext cx="8920777" cy="5212080"/>
          </a:xfrm>
          <a:prstGeom prst="rect">
            <a:avLst/>
          </a:prstGeom>
          <a:ln>
            <a:solidFill>
              <a:schemeClr val="accent1"/>
            </a:solidFill>
          </a:ln>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B96B6F9E-2C3A-4D5A-A9D4-C7DB5917CA2E}"/>
              </a:ext>
            </a:extLst>
          </p:cNvPr>
          <p:cNvSpPr/>
          <p:nvPr/>
        </p:nvSpPr>
        <p:spPr>
          <a:xfrm>
            <a:off x="5974079" y="682371"/>
            <a:ext cx="3563113" cy="1301878"/>
          </a:xfrm>
          <a:prstGeom prst="roundRect">
            <a:avLst>
              <a:gd name="adj" fmla="val 7806"/>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8037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AD336D-71B6-4299-B6CB-5870AF62240C}"/>
              </a:ext>
            </a:extLst>
          </p:cNvPr>
          <p:cNvSpPr>
            <a:spLocks noGrp="1"/>
          </p:cNvSpPr>
          <p:nvPr>
            <p:ph type="title"/>
          </p:nvPr>
        </p:nvSpPr>
        <p:spPr/>
        <p:txBody>
          <a:bodyPr>
            <a:normAutofit/>
          </a:bodyPr>
          <a:lstStyle/>
          <a:p>
            <a:r>
              <a:rPr lang="en-US" dirty="0"/>
              <a:t>Security Control Assessment Reporting</a:t>
            </a:r>
          </a:p>
        </p:txBody>
      </p:sp>
      <p:sp>
        <p:nvSpPr>
          <p:cNvPr id="6" name="Content Placeholder 5">
            <a:extLst>
              <a:ext uri="{FF2B5EF4-FFF2-40B4-BE49-F238E27FC236}">
                <a16:creationId xmlns:a16="http://schemas.microsoft.com/office/drawing/2014/main" id="{E5403EDE-4538-466B-A7F5-FC95CEF5DE2C}"/>
              </a:ext>
            </a:extLst>
          </p:cNvPr>
          <p:cNvSpPr>
            <a:spLocks noGrp="1"/>
          </p:cNvSpPr>
          <p:nvPr>
            <p:ph idx="1"/>
          </p:nvPr>
        </p:nvSpPr>
        <p:spPr/>
        <p:txBody>
          <a:bodyPr>
            <a:normAutofit/>
          </a:bodyPr>
          <a:lstStyle/>
          <a:p>
            <a:pPr>
              <a:lnSpc>
                <a:spcPct val="100000"/>
              </a:lnSpc>
            </a:pPr>
            <a:r>
              <a:rPr lang="en-US" b="0" dirty="0"/>
              <a:t>Security Control Assessment teams perform security assessments for the initial authorization of a system and ongoing authorization after the initial authorization.</a:t>
            </a:r>
          </a:p>
          <a:p>
            <a:pPr>
              <a:lnSpc>
                <a:spcPct val="100000"/>
              </a:lnSpc>
            </a:pPr>
            <a:r>
              <a:rPr lang="en-US" b="0" dirty="0"/>
              <a:t>A proposed best practice is for these teams is to review security data coming from the DevOps environments, to supplement or reduce the time-consuming process of introducing external security tools to perform assessments. </a:t>
            </a:r>
          </a:p>
          <a:p>
            <a:pPr>
              <a:lnSpc>
                <a:spcPct val="100000"/>
              </a:lnSpc>
            </a:pPr>
            <a:r>
              <a:rPr lang="en-US" b="0" dirty="0"/>
              <a:t>Open source examples include using Heimdall or CAAT options</a:t>
            </a:r>
          </a:p>
        </p:txBody>
      </p:sp>
    </p:spTree>
    <p:extLst>
      <p:ext uri="{BB962C8B-B14F-4D97-AF65-F5344CB8AC3E}">
        <p14:creationId xmlns:p14="http://schemas.microsoft.com/office/powerpoint/2010/main" val="1552847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81A409-8E67-4BCD-A841-0C826BE692A1}"/>
              </a:ext>
            </a:extLst>
          </p:cNvPr>
          <p:cNvSpPr>
            <a:spLocks noGrp="1"/>
          </p:cNvSpPr>
          <p:nvPr>
            <p:ph type="title"/>
          </p:nvPr>
        </p:nvSpPr>
        <p:spPr/>
        <p:txBody>
          <a:bodyPr>
            <a:normAutofit fontScale="90000"/>
          </a:bodyPr>
          <a:lstStyle/>
          <a:p>
            <a:r>
              <a:rPr lang="en-US" dirty="0"/>
              <a:t>DevSecOps Support for Initial and Ongoing Authorization</a:t>
            </a:r>
          </a:p>
        </p:txBody>
      </p:sp>
      <p:grpSp>
        <p:nvGrpSpPr>
          <p:cNvPr id="5" name="Group 4">
            <a:extLst>
              <a:ext uri="{FF2B5EF4-FFF2-40B4-BE49-F238E27FC236}">
                <a16:creationId xmlns:a16="http://schemas.microsoft.com/office/drawing/2014/main" id="{C171B5EC-AC1C-47FD-9D4F-E7D0FCD6ACC0}"/>
              </a:ext>
            </a:extLst>
          </p:cNvPr>
          <p:cNvGrpSpPr/>
          <p:nvPr/>
        </p:nvGrpSpPr>
        <p:grpSpPr>
          <a:xfrm>
            <a:off x="834674" y="1708589"/>
            <a:ext cx="10841227" cy="3716197"/>
            <a:chOff x="834674" y="1238321"/>
            <a:chExt cx="10841227" cy="3716197"/>
          </a:xfrm>
        </p:grpSpPr>
        <p:sp>
          <p:nvSpPr>
            <p:cNvPr id="51" name="Arrow: Right 50">
              <a:extLst>
                <a:ext uri="{FF2B5EF4-FFF2-40B4-BE49-F238E27FC236}">
                  <a16:creationId xmlns:a16="http://schemas.microsoft.com/office/drawing/2014/main" id="{E9DF7182-3A65-4264-9408-8F95C07267EE}"/>
                </a:ext>
              </a:extLst>
            </p:cNvPr>
            <p:cNvSpPr/>
            <p:nvPr/>
          </p:nvSpPr>
          <p:spPr>
            <a:xfrm rot="5400000">
              <a:off x="1450079" y="2009520"/>
              <a:ext cx="436707" cy="552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EEE75E0E-49B2-4E85-8230-D8F78167B936}"/>
                </a:ext>
              </a:extLst>
            </p:cNvPr>
            <p:cNvSpPr txBox="1"/>
            <p:nvPr/>
          </p:nvSpPr>
          <p:spPr>
            <a:xfrm>
              <a:off x="1110410" y="1238321"/>
              <a:ext cx="7978726" cy="523220"/>
            </a:xfrm>
            <a:prstGeom prst="rect">
              <a:avLst/>
            </a:prstGeom>
            <a:solidFill>
              <a:srgbClr val="D1FFE8"/>
            </a:solidFill>
            <a:effectLst>
              <a:outerShdw blurRad="50800" dist="38100" dir="2700000" algn="tl" rotWithShape="0">
                <a:prstClr val="black">
                  <a:alpha val="40000"/>
                </a:prstClr>
              </a:outerShdw>
            </a:effectLst>
          </p:spPr>
          <p:txBody>
            <a:bodyPr wrap="square">
              <a:spAutoFit/>
            </a:bodyPr>
            <a:lstStyle>
              <a:defPPr>
                <a:defRPr lang="en-US"/>
              </a:defPPr>
              <a:lvl1pPr algn="r"/>
            </a:lstStyle>
            <a:p>
              <a:pPr algn="ctr"/>
              <a:r>
                <a:rPr lang="en-US" sz="2800" b="1" i="1" dirty="0"/>
                <a:t>Automated DevSecOps Pipeline</a:t>
              </a:r>
            </a:p>
          </p:txBody>
        </p:sp>
        <p:sp>
          <p:nvSpPr>
            <p:cNvPr id="55" name="TextBox 54">
              <a:extLst>
                <a:ext uri="{FF2B5EF4-FFF2-40B4-BE49-F238E27FC236}">
                  <a16:creationId xmlns:a16="http://schemas.microsoft.com/office/drawing/2014/main" id="{74769035-9094-4FA2-B1DC-50807BF1BAE3}"/>
                </a:ext>
              </a:extLst>
            </p:cNvPr>
            <p:cNvSpPr txBox="1"/>
            <p:nvPr/>
          </p:nvSpPr>
          <p:spPr>
            <a:xfrm>
              <a:off x="834674" y="2591339"/>
              <a:ext cx="1667516" cy="338554"/>
            </a:xfrm>
            <a:prstGeom prst="rect">
              <a:avLst/>
            </a:prstGeom>
            <a:noFill/>
          </p:spPr>
          <p:txBody>
            <a:bodyPr wrap="square" rtlCol="0" anchor="ctr">
              <a:spAutoFit/>
            </a:bodyPr>
            <a:lstStyle/>
            <a:p>
              <a:pPr algn="ctr"/>
              <a:r>
                <a:rPr lang="en-US" sz="1600" b="1" dirty="0"/>
                <a:t>Security Data</a:t>
              </a:r>
            </a:p>
          </p:txBody>
        </p:sp>
        <p:sp>
          <p:nvSpPr>
            <p:cNvPr id="56" name="Arrow: Right 55">
              <a:extLst>
                <a:ext uri="{FF2B5EF4-FFF2-40B4-BE49-F238E27FC236}">
                  <a16:creationId xmlns:a16="http://schemas.microsoft.com/office/drawing/2014/main" id="{A74B860E-E0ED-4C75-B468-A8AAB8068CF3}"/>
                </a:ext>
              </a:extLst>
            </p:cNvPr>
            <p:cNvSpPr/>
            <p:nvPr/>
          </p:nvSpPr>
          <p:spPr>
            <a:xfrm rot="5400000">
              <a:off x="1450079" y="2957985"/>
              <a:ext cx="436707" cy="552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Arrow: Bent 58">
              <a:extLst>
                <a:ext uri="{FF2B5EF4-FFF2-40B4-BE49-F238E27FC236}">
                  <a16:creationId xmlns:a16="http://schemas.microsoft.com/office/drawing/2014/main" id="{1185965E-0C26-4393-9418-9E90052D46CB}"/>
                </a:ext>
              </a:extLst>
            </p:cNvPr>
            <p:cNvSpPr/>
            <p:nvPr/>
          </p:nvSpPr>
          <p:spPr>
            <a:xfrm flipV="1">
              <a:off x="1524825" y="3880517"/>
              <a:ext cx="1667516" cy="830997"/>
            </a:xfrm>
            <a:prstGeom prst="bentArrow">
              <a:avLst>
                <a:gd name="adj1" fmla="val 35353"/>
                <a:gd name="adj2" fmla="val 35877"/>
                <a:gd name="adj3" fmla="val 40278"/>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8" name="TextBox 57">
              <a:extLst>
                <a:ext uri="{FF2B5EF4-FFF2-40B4-BE49-F238E27FC236}">
                  <a16:creationId xmlns:a16="http://schemas.microsoft.com/office/drawing/2014/main" id="{1655FB2B-E946-405F-A45B-A9EA79D2B14F}"/>
                </a:ext>
              </a:extLst>
            </p:cNvPr>
            <p:cNvSpPr txBox="1"/>
            <p:nvPr/>
          </p:nvSpPr>
          <p:spPr>
            <a:xfrm>
              <a:off x="834674" y="3509438"/>
              <a:ext cx="1667516" cy="1015663"/>
            </a:xfrm>
            <a:prstGeom prst="rect">
              <a:avLst/>
            </a:prstGeom>
            <a:solidFill>
              <a:srgbClr val="D1FFE8"/>
            </a:solidFill>
            <a:effectLst>
              <a:outerShdw blurRad="50800" dist="38100" dir="2700000" algn="tl" rotWithShape="0">
                <a:prstClr val="black">
                  <a:alpha val="40000"/>
                </a:prstClr>
              </a:outerShdw>
            </a:effectLst>
          </p:spPr>
          <p:txBody>
            <a:bodyPr wrap="square">
              <a:spAutoFit/>
            </a:bodyPr>
            <a:lstStyle>
              <a:defPPr>
                <a:defRPr lang="en-US"/>
              </a:defPPr>
              <a:lvl1pPr algn="ctr">
                <a:defRPr sz="2800" b="1" i="1"/>
              </a:lvl1pPr>
            </a:lstStyle>
            <a:p>
              <a:r>
                <a:rPr lang="en-US" sz="2000" dirty="0"/>
                <a:t>Helps provide Data for Initial ATO</a:t>
              </a:r>
            </a:p>
          </p:txBody>
        </p:sp>
        <p:sp>
          <p:nvSpPr>
            <p:cNvPr id="61" name="TextBox 60">
              <a:extLst>
                <a:ext uri="{FF2B5EF4-FFF2-40B4-BE49-F238E27FC236}">
                  <a16:creationId xmlns:a16="http://schemas.microsoft.com/office/drawing/2014/main" id="{2E4E7169-BCC7-4BCF-98D4-AA948B170EA2}"/>
                </a:ext>
              </a:extLst>
            </p:cNvPr>
            <p:cNvSpPr txBox="1"/>
            <p:nvPr/>
          </p:nvSpPr>
          <p:spPr>
            <a:xfrm>
              <a:off x="3192341" y="3908078"/>
              <a:ext cx="1667516" cy="1015663"/>
            </a:xfrm>
            <a:prstGeom prst="rect">
              <a:avLst/>
            </a:prstGeom>
            <a:solidFill>
              <a:srgbClr val="D1FFE8"/>
            </a:solidFill>
            <a:effectLst>
              <a:outerShdw blurRad="50800" dist="38100" dir="2700000" algn="tl" rotWithShape="0">
                <a:prstClr val="black">
                  <a:alpha val="40000"/>
                </a:prstClr>
              </a:outerShdw>
            </a:effectLst>
          </p:spPr>
          <p:txBody>
            <a:bodyPr wrap="square">
              <a:spAutoFit/>
            </a:bodyPr>
            <a:lstStyle>
              <a:defPPr>
                <a:defRPr lang="en-US"/>
              </a:defPPr>
              <a:lvl1pPr algn="ctr">
                <a:defRPr sz="2800" b="1" i="1"/>
              </a:lvl1pPr>
            </a:lstStyle>
            <a:p>
              <a:r>
                <a:rPr lang="en-US" sz="2000" dirty="0"/>
                <a:t>Sprint 1</a:t>
              </a:r>
            </a:p>
            <a:p>
              <a:r>
                <a:rPr lang="en-US" sz="2000" dirty="0"/>
                <a:t>Go-No Go</a:t>
              </a:r>
            </a:p>
            <a:p>
              <a:r>
                <a:rPr lang="en-US" sz="2000" dirty="0"/>
                <a:t>Decision</a:t>
              </a:r>
            </a:p>
          </p:txBody>
        </p:sp>
        <p:sp>
          <p:nvSpPr>
            <p:cNvPr id="62" name="Arrow: Right 61">
              <a:extLst>
                <a:ext uri="{FF2B5EF4-FFF2-40B4-BE49-F238E27FC236}">
                  <a16:creationId xmlns:a16="http://schemas.microsoft.com/office/drawing/2014/main" id="{04678AD0-792E-4141-81F3-7B10682E08F5}"/>
                </a:ext>
              </a:extLst>
            </p:cNvPr>
            <p:cNvSpPr/>
            <p:nvPr/>
          </p:nvSpPr>
          <p:spPr>
            <a:xfrm>
              <a:off x="4960532" y="4139863"/>
              <a:ext cx="436707" cy="552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ECD1D9DE-F832-45F0-9B85-D7702D2A7892}"/>
                </a:ext>
              </a:extLst>
            </p:cNvPr>
            <p:cNvSpPr txBox="1"/>
            <p:nvPr/>
          </p:nvSpPr>
          <p:spPr>
            <a:xfrm>
              <a:off x="5497914" y="3909548"/>
              <a:ext cx="1667516" cy="1015663"/>
            </a:xfrm>
            <a:prstGeom prst="rect">
              <a:avLst/>
            </a:prstGeom>
            <a:solidFill>
              <a:srgbClr val="D1FFE8"/>
            </a:solidFill>
            <a:effectLst>
              <a:outerShdw blurRad="50800" dist="38100" dir="2700000" algn="tl" rotWithShape="0">
                <a:prstClr val="black">
                  <a:alpha val="40000"/>
                </a:prstClr>
              </a:outerShdw>
            </a:effectLst>
          </p:spPr>
          <p:txBody>
            <a:bodyPr wrap="square">
              <a:spAutoFit/>
            </a:bodyPr>
            <a:lstStyle>
              <a:defPPr>
                <a:defRPr lang="en-US"/>
              </a:defPPr>
              <a:lvl1pPr algn="ctr">
                <a:defRPr sz="2800" b="1" i="1"/>
              </a:lvl1pPr>
            </a:lstStyle>
            <a:p>
              <a:r>
                <a:rPr lang="en-US" sz="2000" dirty="0"/>
                <a:t>Sprint 2</a:t>
              </a:r>
            </a:p>
            <a:p>
              <a:r>
                <a:rPr lang="en-US" sz="2000" dirty="0"/>
                <a:t>Go-No Go</a:t>
              </a:r>
            </a:p>
            <a:p>
              <a:r>
                <a:rPr lang="en-US" sz="2000" dirty="0"/>
                <a:t>Decision</a:t>
              </a:r>
            </a:p>
          </p:txBody>
        </p:sp>
        <p:sp>
          <p:nvSpPr>
            <p:cNvPr id="64" name="Arrow: Right 63">
              <a:extLst>
                <a:ext uri="{FF2B5EF4-FFF2-40B4-BE49-F238E27FC236}">
                  <a16:creationId xmlns:a16="http://schemas.microsoft.com/office/drawing/2014/main" id="{A8CE0B85-1744-48E9-88C7-FADCEE37795E}"/>
                </a:ext>
              </a:extLst>
            </p:cNvPr>
            <p:cNvSpPr/>
            <p:nvPr/>
          </p:nvSpPr>
          <p:spPr>
            <a:xfrm>
              <a:off x="7266105" y="4141333"/>
              <a:ext cx="436707" cy="552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A3BF988F-53C9-4024-B2BC-DF0B243C3D63}"/>
                </a:ext>
              </a:extLst>
            </p:cNvPr>
            <p:cNvSpPr txBox="1"/>
            <p:nvPr/>
          </p:nvSpPr>
          <p:spPr>
            <a:xfrm>
              <a:off x="7803487" y="3911018"/>
              <a:ext cx="1667516" cy="1015663"/>
            </a:xfrm>
            <a:prstGeom prst="rect">
              <a:avLst/>
            </a:prstGeom>
            <a:solidFill>
              <a:srgbClr val="D1FFE8"/>
            </a:solidFill>
            <a:effectLst>
              <a:outerShdw blurRad="50800" dist="38100" dir="2700000" algn="tl" rotWithShape="0">
                <a:prstClr val="black">
                  <a:alpha val="40000"/>
                </a:prstClr>
              </a:outerShdw>
            </a:effectLst>
          </p:spPr>
          <p:txBody>
            <a:bodyPr wrap="square">
              <a:spAutoFit/>
            </a:bodyPr>
            <a:lstStyle>
              <a:defPPr>
                <a:defRPr lang="en-US"/>
              </a:defPPr>
              <a:lvl1pPr algn="ctr">
                <a:defRPr sz="2800" b="1" i="1"/>
              </a:lvl1pPr>
            </a:lstStyle>
            <a:p>
              <a:r>
                <a:rPr lang="en-US" sz="2000" dirty="0"/>
                <a:t>Sprint N</a:t>
              </a:r>
            </a:p>
            <a:p>
              <a:r>
                <a:rPr lang="en-US" sz="2000" dirty="0"/>
                <a:t>Go-No Go</a:t>
              </a:r>
            </a:p>
            <a:p>
              <a:r>
                <a:rPr lang="en-US" sz="2000" dirty="0"/>
                <a:t>Decision</a:t>
              </a:r>
            </a:p>
          </p:txBody>
        </p:sp>
        <p:sp>
          <p:nvSpPr>
            <p:cNvPr id="67" name="Arrow: Right 66">
              <a:extLst>
                <a:ext uri="{FF2B5EF4-FFF2-40B4-BE49-F238E27FC236}">
                  <a16:creationId xmlns:a16="http://schemas.microsoft.com/office/drawing/2014/main" id="{6BD4A9E1-D7ED-426D-AEF0-32B78E05B076}"/>
                </a:ext>
              </a:extLst>
            </p:cNvPr>
            <p:cNvSpPr/>
            <p:nvPr/>
          </p:nvSpPr>
          <p:spPr>
            <a:xfrm>
              <a:off x="9571678" y="4142803"/>
              <a:ext cx="436707" cy="552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Arrow: Right 69">
              <a:extLst>
                <a:ext uri="{FF2B5EF4-FFF2-40B4-BE49-F238E27FC236}">
                  <a16:creationId xmlns:a16="http://schemas.microsoft.com/office/drawing/2014/main" id="{D85B87A0-F5C4-4E8F-9648-E9E29365CAEB}"/>
                </a:ext>
              </a:extLst>
            </p:cNvPr>
            <p:cNvSpPr/>
            <p:nvPr/>
          </p:nvSpPr>
          <p:spPr>
            <a:xfrm rot="5400000">
              <a:off x="3807746" y="2009520"/>
              <a:ext cx="436707" cy="552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677511E7-4658-40AD-95A7-4B0D1B2BBAB9}"/>
                </a:ext>
              </a:extLst>
            </p:cNvPr>
            <p:cNvSpPr txBox="1"/>
            <p:nvPr/>
          </p:nvSpPr>
          <p:spPr>
            <a:xfrm>
              <a:off x="3192341" y="2591339"/>
              <a:ext cx="1667516" cy="338554"/>
            </a:xfrm>
            <a:prstGeom prst="rect">
              <a:avLst/>
            </a:prstGeom>
            <a:noFill/>
          </p:spPr>
          <p:txBody>
            <a:bodyPr wrap="square" rtlCol="0" anchor="ctr">
              <a:spAutoFit/>
            </a:bodyPr>
            <a:lstStyle/>
            <a:p>
              <a:pPr algn="ctr"/>
              <a:r>
                <a:rPr lang="en-US" sz="1600" b="1" dirty="0"/>
                <a:t>Security Data</a:t>
              </a:r>
            </a:p>
          </p:txBody>
        </p:sp>
        <p:sp>
          <p:nvSpPr>
            <p:cNvPr id="72" name="Arrow: Right 71">
              <a:extLst>
                <a:ext uri="{FF2B5EF4-FFF2-40B4-BE49-F238E27FC236}">
                  <a16:creationId xmlns:a16="http://schemas.microsoft.com/office/drawing/2014/main" id="{657C79E4-F4C4-4BB0-A3BF-AEC63649295C}"/>
                </a:ext>
              </a:extLst>
            </p:cNvPr>
            <p:cNvSpPr/>
            <p:nvPr/>
          </p:nvSpPr>
          <p:spPr>
            <a:xfrm rot="5400000">
              <a:off x="3610601" y="3155129"/>
              <a:ext cx="830996" cy="552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row: Right 72">
              <a:extLst>
                <a:ext uri="{FF2B5EF4-FFF2-40B4-BE49-F238E27FC236}">
                  <a16:creationId xmlns:a16="http://schemas.microsoft.com/office/drawing/2014/main" id="{64823A80-F615-487C-B6DB-5420750773EC}"/>
                </a:ext>
              </a:extLst>
            </p:cNvPr>
            <p:cNvSpPr/>
            <p:nvPr/>
          </p:nvSpPr>
          <p:spPr>
            <a:xfrm rot="5400000">
              <a:off x="6113319" y="2009520"/>
              <a:ext cx="436707" cy="552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FC528B7F-7820-4F0E-847E-4F51519DFB2D}"/>
                </a:ext>
              </a:extLst>
            </p:cNvPr>
            <p:cNvSpPr txBox="1"/>
            <p:nvPr/>
          </p:nvSpPr>
          <p:spPr>
            <a:xfrm>
              <a:off x="5497914" y="2591339"/>
              <a:ext cx="1667516" cy="338554"/>
            </a:xfrm>
            <a:prstGeom prst="rect">
              <a:avLst/>
            </a:prstGeom>
            <a:noFill/>
          </p:spPr>
          <p:txBody>
            <a:bodyPr wrap="square" rtlCol="0" anchor="ctr">
              <a:spAutoFit/>
            </a:bodyPr>
            <a:lstStyle/>
            <a:p>
              <a:pPr algn="ctr"/>
              <a:r>
                <a:rPr lang="en-US" sz="1600" b="1" dirty="0"/>
                <a:t>Security Data</a:t>
              </a:r>
            </a:p>
          </p:txBody>
        </p:sp>
        <p:sp>
          <p:nvSpPr>
            <p:cNvPr id="75" name="Arrow: Right 74">
              <a:extLst>
                <a:ext uri="{FF2B5EF4-FFF2-40B4-BE49-F238E27FC236}">
                  <a16:creationId xmlns:a16="http://schemas.microsoft.com/office/drawing/2014/main" id="{A67818F7-944E-46F8-B368-1EBA42A7B3E1}"/>
                </a:ext>
              </a:extLst>
            </p:cNvPr>
            <p:cNvSpPr/>
            <p:nvPr/>
          </p:nvSpPr>
          <p:spPr>
            <a:xfrm rot="5400000">
              <a:off x="5916174" y="3155129"/>
              <a:ext cx="830996" cy="552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Arrow: Right 75">
              <a:extLst>
                <a:ext uri="{FF2B5EF4-FFF2-40B4-BE49-F238E27FC236}">
                  <a16:creationId xmlns:a16="http://schemas.microsoft.com/office/drawing/2014/main" id="{8D32A612-32DA-47DC-BF36-43E802AF6203}"/>
                </a:ext>
              </a:extLst>
            </p:cNvPr>
            <p:cNvSpPr/>
            <p:nvPr/>
          </p:nvSpPr>
          <p:spPr>
            <a:xfrm rot="5400000">
              <a:off x="8418892" y="2009520"/>
              <a:ext cx="436707" cy="552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EF1F7A24-862F-4444-92E0-DEBABC25C8BE}"/>
                </a:ext>
              </a:extLst>
            </p:cNvPr>
            <p:cNvSpPr txBox="1"/>
            <p:nvPr/>
          </p:nvSpPr>
          <p:spPr>
            <a:xfrm>
              <a:off x="7803487" y="2591339"/>
              <a:ext cx="1667516" cy="338554"/>
            </a:xfrm>
            <a:prstGeom prst="rect">
              <a:avLst/>
            </a:prstGeom>
            <a:noFill/>
          </p:spPr>
          <p:txBody>
            <a:bodyPr wrap="square" rtlCol="0" anchor="ctr">
              <a:spAutoFit/>
            </a:bodyPr>
            <a:lstStyle/>
            <a:p>
              <a:pPr algn="ctr"/>
              <a:r>
                <a:rPr lang="en-US" sz="1600" b="1" dirty="0"/>
                <a:t>Security Data</a:t>
              </a:r>
            </a:p>
          </p:txBody>
        </p:sp>
        <p:sp>
          <p:nvSpPr>
            <p:cNvPr id="78" name="Arrow: Right 77">
              <a:extLst>
                <a:ext uri="{FF2B5EF4-FFF2-40B4-BE49-F238E27FC236}">
                  <a16:creationId xmlns:a16="http://schemas.microsoft.com/office/drawing/2014/main" id="{AA6B6945-DF74-436E-8D6D-84C1E75DC06B}"/>
                </a:ext>
              </a:extLst>
            </p:cNvPr>
            <p:cNvSpPr/>
            <p:nvPr/>
          </p:nvSpPr>
          <p:spPr>
            <a:xfrm rot="5400000">
              <a:off x="8221747" y="3155129"/>
              <a:ext cx="830996" cy="552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1888F75-C7F6-434A-B0D1-555067C21C20}"/>
                </a:ext>
              </a:extLst>
            </p:cNvPr>
            <p:cNvSpPr txBox="1"/>
            <p:nvPr/>
          </p:nvSpPr>
          <p:spPr>
            <a:xfrm>
              <a:off x="10008385" y="3877300"/>
              <a:ext cx="1667516" cy="1077218"/>
            </a:xfrm>
            <a:prstGeom prst="rect">
              <a:avLst/>
            </a:prstGeom>
            <a:noFill/>
          </p:spPr>
          <p:txBody>
            <a:bodyPr wrap="square" rtlCol="0" anchor="ctr">
              <a:spAutoFit/>
            </a:bodyPr>
            <a:lstStyle/>
            <a:p>
              <a:pPr algn="ctr"/>
              <a:r>
                <a:rPr lang="en-US" sz="1600" b="1" dirty="0"/>
                <a:t>Helps Maintain ATO Going Forward after Initial ATO</a:t>
              </a:r>
            </a:p>
          </p:txBody>
        </p:sp>
      </p:grpSp>
    </p:spTree>
    <p:extLst>
      <p:ext uri="{BB962C8B-B14F-4D97-AF65-F5344CB8AC3E}">
        <p14:creationId xmlns:p14="http://schemas.microsoft.com/office/powerpoint/2010/main" val="3960624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AD336D-71B6-4299-B6CB-5870AF62240C}"/>
              </a:ext>
            </a:extLst>
          </p:cNvPr>
          <p:cNvSpPr>
            <a:spLocks noGrp="1"/>
          </p:cNvSpPr>
          <p:nvPr>
            <p:ph type="title"/>
          </p:nvPr>
        </p:nvSpPr>
        <p:spPr/>
        <p:txBody>
          <a:bodyPr>
            <a:normAutofit/>
          </a:bodyPr>
          <a:lstStyle/>
          <a:p>
            <a:r>
              <a:rPr lang="en-US" dirty="0"/>
              <a:t>SOC Reporting</a:t>
            </a:r>
          </a:p>
        </p:txBody>
      </p:sp>
      <p:sp>
        <p:nvSpPr>
          <p:cNvPr id="6" name="Content Placeholder 5">
            <a:extLst>
              <a:ext uri="{FF2B5EF4-FFF2-40B4-BE49-F238E27FC236}">
                <a16:creationId xmlns:a16="http://schemas.microsoft.com/office/drawing/2014/main" id="{E5403EDE-4538-466B-A7F5-FC95CEF5DE2C}"/>
              </a:ext>
            </a:extLst>
          </p:cNvPr>
          <p:cNvSpPr>
            <a:spLocks noGrp="1"/>
          </p:cNvSpPr>
          <p:nvPr>
            <p:ph idx="1"/>
          </p:nvPr>
        </p:nvSpPr>
        <p:spPr/>
        <p:txBody>
          <a:bodyPr>
            <a:normAutofit/>
          </a:bodyPr>
          <a:lstStyle/>
          <a:p>
            <a:pPr>
              <a:lnSpc>
                <a:spcPct val="100000"/>
              </a:lnSpc>
            </a:pPr>
            <a:r>
              <a:rPr lang="en-US" b="0" dirty="0"/>
              <a:t>The security operations center (SOC) team monitors security across the enterprise, performing threat modeling and alerting system developers and maintainers when threats are detected targeting vulnerable systems. </a:t>
            </a:r>
          </a:p>
          <a:p>
            <a:pPr>
              <a:lnSpc>
                <a:spcPct val="100000"/>
              </a:lnSpc>
            </a:pPr>
            <a:r>
              <a:rPr lang="en-US" b="0" dirty="0"/>
              <a:t>The SOC needs to be aware of the security vulnerabilities of systems. </a:t>
            </a:r>
          </a:p>
          <a:p>
            <a:pPr>
              <a:lnSpc>
                <a:spcPct val="100000"/>
              </a:lnSpc>
            </a:pPr>
            <a:r>
              <a:rPr lang="en-US" b="0" dirty="0"/>
              <a:t>A proposed best practice for the SOC is to review security data from DevOps environments by using a Heimdall server enterprise-level viewing capability. </a:t>
            </a:r>
          </a:p>
        </p:txBody>
      </p:sp>
    </p:spTree>
    <p:extLst>
      <p:ext uri="{BB962C8B-B14F-4D97-AF65-F5344CB8AC3E}">
        <p14:creationId xmlns:p14="http://schemas.microsoft.com/office/powerpoint/2010/main" val="1314659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4A81B-F8CE-45D4-A8EE-A854549F1613}"/>
              </a:ext>
            </a:extLst>
          </p:cNvPr>
          <p:cNvSpPr>
            <a:spLocks noGrp="1"/>
          </p:cNvSpPr>
          <p:nvPr>
            <p:ph type="title"/>
          </p:nvPr>
        </p:nvSpPr>
        <p:spPr/>
        <p:txBody>
          <a:bodyPr>
            <a:normAutofit/>
          </a:bodyPr>
          <a:lstStyle/>
          <a:p>
            <a:r>
              <a:rPr lang="en-US" sz="5400" cap="all" dirty="0"/>
              <a:t>Operational analytics </a:t>
            </a:r>
            <a:br>
              <a:rPr lang="en-US" sz="5400" cap="all" dirty="0"/>
            </a:br>
            <a:r>
              <a:rPr lang="en-US" sz="5400" cap="all" dirty="0"/>
              <a:t>Future devsecops best practice focus area</a:t>
            </a:r>
          </a:p>
        </p:txBody>
      </p:sp>
      <p:sp>
        <p:nvSpPr>
          <p:cNvPr id="6" name="Text Placeholder 5">
            <a:extLst>
              <a:ext uri="{FF2B5EF4-FFF2-40B4-BE49-F238E27FC236}">
                <a16:creationId xmlns:a16="http://schemas.microsoft.com/office/drawing/2014/main" id="{0C7453EA-5442-4E61-A25A-3261AB41A53D}"/>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4233920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C931EB-CD51-47B1-BBC7-74C23EBD53EB}"/>
              </a:ext>
            </a:extLst>
          </p:cNvPr>
          <p:cNvSpPr>
            <a:spLocks noGrp="1"/>
          </p:cNvSpPr>
          <p:nvPr>
            <p:ph type="title"/>
          </p:nvPr>
        </p:nvSpPr>
        <p:spPr>
          <a:xfrm>
            <a:off x="838200" y="79375"/>
            <a:ext cx="10515600" cy="1325563"/>
          </a:xfrm>
        </p:spPr>
        <p:txBody>
          <a:bodyPr vert="horz" lIns="91440" tIns="45720" rIns="91440" bIns="45720" rtlCol="0" anchor="ctr">
            <a:normAutofit/>
          </a:bodyPr>
          <a:lstStyle/>
          <a:p>
            <a:pPr algn="ctr"/>
            <a:r>
              <a:rPr lang="en-US" dirty="0">
                <a:latin typeface="+mn-lt"/>
                <a:cs typeface="Aharoni" panose="02010803020104030203" pitchFamily="2" charset="-79"/>
              </a:rPr>
              <a:t>Security in DevOps</a:t>
            </a:r>
            <a:br>
              <a:rPr lang="en-US" dirty="0">
                <a:latin typeface="+mn-lt"/>
                <a:cs typeface="Aharoni" panose="02010803020104030203" pitchFamily="2" charset="-79"/>
              </a:rPr>
            </a:br>
            <a:r>
              <a:rPr lang="en-US" dirty="0">
                <a:latin typeface="+mn-lt"/>
                <a:cs typeface="Aharoni" panose="02010803020104030203" pitchFamily="2" charset="-79"/>
              </a:rPr>
              <a:t>Operational Analytics Future Focus Area</a:t>
            </a:r>
          </a:p>
        </p:txBody>
      </p:sp>
      <p:pic>
        <p:nvPicPr>
          <p:cNvPr id="88" name="Picture 87">
            <a:extLst>
              <a:ext uri="{FF2B5EF4-FFF2-40B4-BE49-F238E27FC236}">
                <a16:creationId xmlns:a16="http://schemas.microsoft.com/office/drawing/2014/main" id="{A2E03660-1FD0-4135-AE9D-429DB6A7B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396" y="2810534"/>
            <a:ext cx="9563990" cy="3704421"/>
          </a:xfrm>
          <a:prstGeom prst="rect">
            <a:avLst/>
          </a:prstGeom>
          <a:solidFill>
            <a:schemeClr val="accent1">
              <a:lumMod val="75000"/>
              <a:alpha val="52000"/>
            </a:schemeClr>
          </a:solidFill>
        </p:spPr>
      </p:pic>
      <p:sp>
        <p:nvSpPr>
          <p:cNvPr id="92" name="Rectangle: Rounded Corners 91">
            <a:extLst>
              <a:ext uri="{FF2B5EF4-FFF2-40B4-BE49-F238E27FC236}">
                <a16:creationId xmlns:a16="http://schemas.microsoft.com/office/drawing/2014/main" id="{F3F5232E-F29F-452E-AB21-DFF71FF6E7CD}"/>
              </a:ext>
            </a:extLst>
          </p:cNvPr>
          <p:cNvSpPr/>
          <p:nvPr/>
        </p:nvSpPr>
        <p:spPr>
          <a:xfrm>
            <a:off x="8885884" y="3312127"/>
            <a:ext cx="1243622" cy="621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E0C3FA7-36E3-4E2A-BB3E-97826337C577}"/>
              </a:ext>
            </a:extLst>
          </p:cNvPr>
          <p:cNvSpPr txBox="1"/>
          <p:nvPr/>
        </p:nvSpPr>
        <p:spPr>
          <a:xfrm>
            <a:off x="6002458" y="2169054"/>
            <a:ext cx="3273608" cy="400110"/>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nchor="ctr">
            <a:spAutoFit/>
          </a:bodyPr>
          <a:lstStyle/>
          <a:p>
            <a:pPr algn="ctr"/>
            <a:r>
              <a:rPr lang="en-US" sz="2000" b="1" dirty="0"/>
              <a:t>Operational Analytics</a:t>
            </a:r>
          </a:p>
        </p:txBody>
      </p:sp>
      <p:cxnSp>
        <p:nvCxnSpPr>
          <p:cNvPr id="25" name="Straight Arrow Connector 30">
            <a:extLst>
              <a:ext uri="{FF2B5EF4-FFF2-40B4-BE49-F238E27FC236}">
                <a16:creationId xmlns:a16="http://schemas.microsoft.com/office/drawing/2014/main" id="{65C3E43E-C5BC-487D-9CDC-93BC34579DEE}"/>
              </a:ext>
            </a:extLst>
          </p:cNvPr>
          <p:cNvCxnSpPr>
            <a:cxnSpLocks/>
            <a:stCxn id="23" idx="2"/>
            <a:endCxn id="92" idx="0"/>
          </p:cNvCxnSpPr>
          <p:nvPr/>
        </p:nvCxnSpPr>
        <p:spPr>
          <a:xfrm rot="16200000" flipH="1">
            <a:off x="8201997" y="2006428"/>
            <a:ext cx="742963" cy="1868433"/>
          </a:xfrm>
          <a:prstGeom prst="bentConnector3">
            <a:avLst>
              <a:gd name="adj1" fmla="val 37693"/>
            </a:avLst>
          </a:prstGeom>
          <a:ln w="28575">
            <a:solidFill>
              <a:srgbClr val="E2970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49">
            <a:extLst>
              <a:ext uri="{FF2B5EF4-FFF2-40B4-BE49-F238E27FC236}">
                <a16:creationId xmlns:a16="http://schemas.microsoft.com/office/drawing/2014/main" id="{BDE30C48-DD32-4F4E-95E4-406BA1A42763}"/>
              </a:ext>
            </a:extLst>
          </p:cNvPr>
          <p:cNvSpPr txBox="1"/>
          <p:nvPr/>
        </p:nvSpPr>
        <p:spPr>
          <a:xfrm>
            <a:off x="182880" y="6521451"/>
            <a:ext cx="2393443" cy="200025"/>
          </a:xfrm>
          <a:prstGeom prst="rect">
            <a:avLst/>
          </a:prstGeom>
          <a:noFill/>
        </p:spPr>
        <p:txBody>
          <a:bodyPr wrap="square" rtlCol="0">
            <a:spAutoFit/>
          </a:bodyPr>
          <a:lstStyle/>
          <a:p>
            <a:pPr marL="0" marR="0" algn="r">
              <a:spcBef>
                <a:spcPts val="0"/>
              </a:spcBef>
              <a:spcAft>
                <a:spcPts val="0"/>
              </a:spcAft>
            </a:pPr>
            <a:r>
              <a:rPr lang="en-US" sz="700" i="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Original “Infinity Loop” Graphic Source: Gartner - DevSecOps</a:t>
            </a:r>
            <a:endParaRPr lang="en-US" sz="1200" dirty="0">
              <a:effectLst/>
              <a:latin typeface="Times New Roman" panose="02020603050405020304" pitchFamily="18" charset="0"/>
              <a:ea typeface="Times New Roman" panose="02020603050405020304" pitchFamily="18" charset="0"/>
            </a:endParaRPr>
          </a:p>
        </p:txBody>
      </p:sp>
      <p:cxnSp>
        <p:nvCxnSpPr>
          <p:cNvPr id="26" name="Straight Arrow Connector 30">
            <a:extLst>
              <a:ext uri="{FF2B5EF4-FFF2-40B4-BE49-F238E27FC236}">
                <a16:creationId xmlns:a16="http://schemas.microsoft.com/office/drawing/2014/main" id="{B98A9440-A1EC-4425-8DED-769B5DDBAFE1}"/>
              </a:ext>
            </a:extLst>
          </p:cNvPr>
          <p:cNvCxnSpPr>
            <a:cxnSpLocks/>
            <a:stCxn id="23" idx="2"/>
            <a:endCxn id="36" idx="0"/>
          </p:cNvCxnSpPr>
          <p:nvPr/>
        </p:nvCxnSpPr>
        <p:spPr>
          <a:xfrm rot="5400000">
            <a:off x="6111583" y="1995055"/>
            <a:ext cx="953570" cy="2101788"/>
          </a:xfrm>
          <a:prstGeom prst="bentConnector3">
            <a:avLst>
              <a:gd name="adj1" fmla="val 27625"/>
            </a:avLst>
          </a:prstGeom>
          <a:ln w="28575">
            <a:solidFill>
              <a:srgbClr val="E297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7D2FDB6A-0E2D-4D4C-9EEE-6D72EAAACA68}"/>
              </a:ext>
            </a:extLst>
          </p:cNvPr>
          <p:cNvSpPr/>
          <p:nvPr/>
        </p:nvSpPr>
        <p:spPr>
          <a:xfrm rot="1852977">
            <a:off x="4427569" y="3472040"/>
            <a:ext cx="1852758" cy="7151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7E2E2FA-3B0A-4634-AA94-C6AFA50D365F}"/>
              </a:ext>
            </a:extLst>
          </p:cNvPr>
          <p:cNvSpPr/>
          <p:nvPr/>
        </p:nvSpPr>
        <p:spPr>
          <a:xfrm>
            <a:off x="312516" y="1479085"/>
            <a:ext cx="11879483" cy="923330"/>
          </a:xfrm>
          <a:prstGeom prst="rect">
            <a:avLst/>
          </a:prstGeom>
        </p:spPr>
        <p:txBody>
          <a:bodyPr wrap="square">
            <a:spAutoFit/>
          </a:bodyPr>
          <a:lstStyle/>
          <a:p>
            <a:pPr>
              <a:spcBef>
                <a:spcPts val="600"/>
              </a:spcBef>
              <a:spcAft>
                <a:spcPts val="600"/>
              </a:spcAft>
            </a:pPr>
            <a:r>
              <a:rPr lang="en-US" b="1" i="1" dirty="0">
                <a:latin typeface="+mj-lt"/>
                <a:ea typeface="Times New Roman" panose="02020603050405020304" pitchFamily="18" charset="0"/>
              </a:rPr>
              <a:t>The DevOps teams should work with all stakeholders to develop a best practice process to engineer application audit log triggers during development to </a:t>
            </a:r>
            <a:r>
              <a:rPr lang="en-US" b="1" i="1" u="sng" dirty="0">
                <a:latin typeface="+mj-lt"/>
                <a:ea typeface="Times New Roman" panose="02020603050405020304" pitchFamily="18" charset="0"/>
              </a:rPr>
              <a:t>detect</a:t>
            </a:r>
            <a:r>
              <a:rPr lang="en-US" b="1" i="1" dirty="0">
                <a:latin typeface="+mj-lt"/>
                <a:ea typeface="Times New Roman" panose="02020603050405020304" pitchFamily="18" charset="0"/>
              </a:rPr>
              <a:t> anomalies during operations and use this data to </a:t>
            </a:r>
            <a:r>
              <a:rPr lang="en-US" b="1" i="1" u="sng" dirty="0">
                <a:latin typeface="+mj-lt"/>
                <a:ea typeface="Times New Roman" panose="02020603050405020304" pitchFamily="18" charset="0"/>
              </a:rPr>
              <a:t>adapt</a:t>
            </a:r>
            <a:r>
              <a:rPr lang="en-US" b="1" i="1" dirty="0">
                <a:latin typeface="+mj-lt"/>
                <a:ea typeface="Times New Roman" panose="02020603050405020304" pitchFamily="18" charset="0"/>
              </a:rPr>
              <a:t> to and </a:t>
            </a:r>
            <a:r>
              <a:rPr lang="en-US" b="1" i="1" u="sng" dirty="0">
                <a:latin typeface="+mj-lt"/>
                <a:ea typeface="Times New Roman" panose="02020603050405020304" pitchFamily="18" charset="0"/>
              </a:rPr>
              <a:t>plan</a:t>
            </a:r>
            <a:r>
              <a:rPr lang="en-US" b="1" i="1" dirty="0">
                <a:latin typeface="+mj-lt"/>
                <a:ea typeface="Times New Roman" panose="02020603050405020304" pitchFamily="18" charset="0"/>
              </a:rPr>
              <a:t> for the next application development Sprint:</a:t>
            </a:r>
          </a:p>
        </p:txBody>
      </p:sp>
    </p:spTree>
    <p:extLst>
      <p:ext uri="{BB962C8B-B14F-4D97-AF65-F5344CB8AC3E}">
        <p14:creationId xmlns:p14="http://schemas.microsoft.com/office/powerpoint/2010/main" val="25856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74CD-F81C-4816-ACEC-F3E00F01DCC5}"/>
              </a:ext>
            </a:extLst>
          </p:cNvPr>
          <p:cNvSpPr>
            <a:spLocks noGrp="1"/>
          </p:cNvSpPr>
          <p:nvPr>
            <p:ph type="title"/>
          </p:nvPr>
        </p:nvSpPr>
        <p:spPr>
          <a:xfrm>
            <a:off x="616448" y="365760"/>
            <a:ext cx="11385052" cy="750253"/>
          </a:xfrm>
        </p:spPr>
        <p:txBody>
          <a:bodyPr vert="horz" lIns="91440" tIns="45720" rIns="91440" bIns="45720" rtlCol="0" anchor="ctr">
            <a:noAutofit/>
          </a:bodyPr>
          <a:lstStyle/>
          <a:p>
            <a:r>
              <a:rPr lang="en-US" sz="2800" dirty="0"/>
              <a:t>Building Security into DevOps</a:t>
            </a:r>
            <a:br>
              <a:rPr lang="en-US" sz="2800" dirty="0"/>
            </a:br>
            <a:r>
              <a:rPr lang="en-US" sz="2400" i="1" dirty="0"/>
              <a:t>Preventing vulnerable applications from reaching production, sprint to sprint</a:t>
            </a:r>
            <a:endParaRPr lang="en-US" sz="2800" b="1" i="1" dirty="0">
              <a:latin typeface="+mn-lt"/>
              <a:cs typeface="Aharoni" panose="02010803020104030203" pitchFamily="2" charset="-79"/>
            </a:endParaRPr>
          </a:p>
        </p:txBody>
      </p:sp>
      <p:sp>
        <p:nvSpPr>
          <p:cNvPr id="10" name="Content Placeholder 9">
            <a:extLst>
              <a:ext uri="{FF2B5EF4-FFF2-40B4-BE49-F238E27FC236}">
                <a16:creationId xmlns:a16="http://schemas.microsoft.com/office/drawing/2014/main" id="{6088AD35-CFAC-4FF0-8D37-27D5532633DE}"/>
              </a:ext>
            </a:extLst>
          </p:cNvPr>
          <p:cNvSpPr>
            <a:spLocks noGrp="1"/>
          </p:cNvSpPr>
          <p:nvPr>
            <p:ph idx="1"/>
          </p:nvPr>
        </p:nvSpPr>
        <p:spPr>
          <a:xfrm>
            <a:off x="616449" y="1371601"/>
            <a:ext cx="11236720" cy="5120639"/>
          </a:xfrm>
        </p:spPr>
        <p:txBody>
          <a:bodyPr vert="horz" lIns="91440" tIns="45720" rIns="91440" bIns="45720" rtlCol="0">
            <a:normAutofit fontScale="70000" lnSpcReduction="20000"/>
          </a:bodyPr>
          <a:lstStyle/>
          <a:p>
            <a:pPr marL="0" indent="0">
              <a:lnSpc>
                <a:spcPct val="110000"/>
              </a:lnSpc>
              <a:buNone/>
            </a:pPr>
            <a:r>
              <a:rPr lang="en-US" dirty="0"/>
              <a:t>Why? </a:t>
            </a:r>
          </a:p>
          <a:p>
            <a:pPr lvl="1">
              <a:lnSpc>
                <a:spcPct val="110000"/>
              </a:lnSpc>
            </a:pPr>
            <a:r>
              <a:rPr lang="en-US" dirty="0"/>
              <a:t>The faster deployments that are also part of DevOps, while appealing:</a:t>
            </a:r>
          </a:p>
          <a:p>
            <a:pPr lvl="2">
              <a:lnSpc>
                <a:spcPct val="110000"/>
              </a:lnSpc>
            </a:pPr>
            <a:r>
              <a:rPr lang="en-US" b="1" dirty="0">
                <a:solidFill>
                  <a:srgbClr val="0066CC"/>
                </a:solidFill>
              </a:rPr>
              <a:t>can also lead to faster deployments of vulnerable applications</a:t>
            </a:r>
            <a:r>
              <a:rPr lang="en-US" dirty="0"/>
              <a:t>…</a:t>
            </a:r>
          </a:p>
          <a:p>
            <a:pPr lvl="2">
              <a:lnSpc>
                <a:spcPct val="110000"/>
              </a:lnSpc>
            </a:pPr>
            <a:r>
              <a:rPr lang="en-US" dirty="0"/>
              <a:t>leading to higher risk of unauthorized access to sensitive data</a:t>
            </a:r>
          </a:p>
          <a:p>
            <a:pPr lvl="1">
              <a:lnSpc>
                <a:spcPct val="110000"/>
              </a:lnSpc>
            </a:pPr>
            <a:r>
              <a:rPr lang="en-US" dirty="0"/>
              <a:t>Challenges for the:</a:t>
            </a:r>
          </a:p>
          <a:p>
            <a:pPr lvl="2">
              <a:lnSpc>
                <a:spcPct val="110000"/>
              </a:lnSpc>
            </a:pPr>
            <a:r>
              <a:rPr lang="en-US" b="1" dirty="0">
                <a:solidFill>
                  <a:srgbClr val="0066CC"/>
                </a:solidFill>
              </a:rPr>
              <a:t>ISSO</a:t>
            </a:r>
            <a:r>
              <a:rPr lang="en-US" dirty="0"/>
              <a:t>: to track changes and </a:t>
            </a:r>
            <a:r>
              <a:rPr lang="en-US" b="1" dirty="0">
                <a:solidFill>
                  <a:srgbClr val="0066CC"/>
                </a:solidFill>
              </a:rPr>
              <a:t>weigh security at the end of each sprint</a:t>
            </a:r>
          </a:p>
          <a:p>
            <a:pPr lvl="2">
              <a:lnSpc>
                <a:spcPct val="110000"/>
              </a:lnSpc>
            </a:pPr>
            <a:r>
              <a:rPr lang="en-US" b="1" dirty="0">
                <a:solidFill>
                  <a:srgbClr val="0066CC"/>
                </a:solidFill>
              </a:rPr>
              <a:t>Developer</a:t>
            </a:r>
            <a:r>
              <a:rPr lang="en-US" dirty="0"/>
              <a:t>: to receive timely, concise </a:t>
            </a:r>
            <a:r>
              <a:rPr lang="en-US" b="1" dirty="0">
                <a:solidFill>
                  <a:srgbClr val="0066CC"/>
                </a:solidFill>
              </a:rPr>
              <a:t>security defect information each time they code and build </a:t>
            </a:r>
          </a:p>
          <a:p>
            <a:pPr marL="0" indent="0">
              <a:lnSpc>
                <a:spcPct val="110000"/>
              </a:lnSpc>
              <a:buNone/>
            </a:pPr>
            <a:r>
              <a:rPr lang="en-US" dirty="0"/>
              <a:t>What needs to change?</a:t>
            </a:r>
          </a:p>
          <a:p>
            <a:pPr lvl="1">
              <a:lnSpc>
                <a:spcPct val="110000"/>
              </a:lnSpc>
            </a:pPr>
            <a:r>
              <a:rPr lang="en-US" dirty="0"/>
              <a:t>At the end of each sprint, the </a:t>
            </a:r>
            <a:r>
              <a:rPr lang="en-US" b="1" dirty="0">
                <a:solidFill>
                  <a:srgbClr val="0066CC"/>
                </a:solidFill>
              </a:rPr>
              <a:t>ISSO </a:t>
            </a:r>
            <a:r>
              <a:rPr lang="en-US" u="sng" dirty="0"/>
              <a:t>and</a:t>
            </a:r>
            <a:r>
              <a:rPr lang="en-US" dirty="0"/>
              <a:t> </a:t>
            </a:r>
            <a:r>
              <a:rPr lang="en-US" b="1" dirty="0">
                <a:solidFill>
                  <a:srgbClr val="0066CC"/>
                </a:solidFill>
              </a:rPr>
              <a:t>developer</a:t>
            </a:r>
            <a:r>
              <a:rPr lang="en-US" dirty="0"/>
              <a:t> need to:</a:t>
            </a:r>
          </a:p>
          <a:p>
            <a:pPr lvl="2">
              <a:lnSpc>
                <a:spcPct val="110000"/>
              </a:lnSpc>
            </a:pPr>
            <a:r>
              <a:rPr lang="en-US" b="1" dirty="0">
                <a:solidFill>
                  <a:srgbClr val="0066CC"/>
                </a:solidFill>
              </a:rPr>
              <a:t>have confidence that the application about to be deployed is secure</a:t>
            </a:r>
          </a:p>
          <a:p>
            <a:pPr lvl="2">
              <a:lnSpc>
                <a:spcPct val="110000"/>
              </a:lnSpc>
            </a:pPr>
            <a:r>
              <a:rPr lang="en-US" b="1" dirty="0">
                <a:solidFill>
                  <a:srgbClr val="0066CC"/>
                </a:solidFill>
              </a:rPr>
              <a:t>make an informed security go-live decision at the end of each sprint </a:t>
            </a:r>
          </a:p>
          <a:p>
            <a:pPr marL="686216" lvl="2" indent="0">
              <a:lnSpc>
                <a:spcPct val="110000"/>
              </a:lnSpc>
              <a:buNone/>
            </a:pPr>
            <a:endParaRPr lang="en-US" b="1" i="1" dirty="0">
              <a:solidFill>
                <a:srgbClr val="0066CC"/>
              </a:solidFill>
            </a:endParaRPr>
          </a:p>
          <a:p>
            <a:pPr lvl="1">
              <a:lnSpc>
                <a:spcPct val="110000"/>
              </a:lnSpc>
            </a:pPr>
            <a:r>
              <a:rPr lang="en-US" i="1" dirty="0"/>
              <a:t>To do this, they </a:t>
            </a:r>
            <a:r>
              <a:rPr lang="en-US" b="1" i="1" dirty="0">
                <a:solidFill>
                  <a:srgbClr val="0066CC"/>
                </a:solidFill>
              </a:rPr>
              <a:t>need timely security data</a:t>
            </a:r>
            <a:r>
              <a:rPr lang="en-US" i="1" dirty="0"/>
              <a:t>, lots of it, of various kinds and prepared/consolidated in specific ways…</a:t>
            </a:r>
          </a:p>
          <a:p>
            <a:pPr marL="0" indent="0">
              <a:lnSpc>
                <a:spcPct val="110000"/>
              </a:lnSpc>
              <a:buNone/>
            </a:pPr>
            <a:endParaRPr lang="en-US" dirty="0"/>
          </a:p>
        </p:txBody>
      </p:sp>
    </p:spTree>
    <p:extLst>
      <p:ext uri="{BB962C8B-B14F-4D97-AF65-F5344CB8AC3E}">
        <p14:creationId xmlns:p14="http://schemas.microsoft.com/office/powerpoint/2010/main" val="4226120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AD336D-71B6-4299-B6CB-5870AF62240C}"/>
              </a:ext>
            </a:extLst>
          </p:cNvPr>
          <p:cNvSpPr>
            <a:spLocks noGrp="1"/>
          </p:cNvSpPr>
          <p:nvPr>
            <p:ph type="title"/>
          </p:nvPr>
        </p:nvSpPr>
        <p:spPr/>
        <p:txBody>
          <a:bodyPr>
            <a:normAutofit fontScale="90000"/>
          </a:bodyPr>
          <a:lstStyle/>
          <a:p>
            <a:r>
              <a:rPr lang="en-US" b="1" dirty="0">
                <a:cs typeface="Aharoni" panose="02010803020104030203" pitchFamily="2" charset="-79"/>
              </a:rPr>
              <a:t>Security in DevOps</a:t>
            </a:r>
            <a:br>
              <a:rPr lang="en-US" b="1" dirty="0">
                <a:cs typeface="Aharoni" panose="02010803020104030203" pitchFamily="2" charset="-79"/>
              </a:rPr>
            </a:br>
            <a:r>
              <a:rPr lang="en-US" b="1" dirty="0">
                <a:cs typeface="Aharoni" panose="02010803020104030203" pitchFamily="2" charset="-79"/>
              </a:rPr>
              <a:t>Operational Analytics Future Focus Area</a:t>
            </a:r>
            <a:endParaRPr lang="en-US" dirty="0"/>
          </a:p>
        </p:txBody>
      </p:sp>
      <p:sp>
        <p:nvSpPr>
          <p:cNvPr id="6" name="Content Placeholder 5">
            <a:extLst>
              <a:ext uri="{FF2B5EF4-FFF2-40B4-BE49-F238E27FC236}">
                <a16:creationId xmlns:a16="http://schemas.microsoft.com/office/drawing/2014/main" id="{E5403EDE-4538-466B-A7F5-FC95CEF5DE2C}"/>
              </a:ext>
            </a:extLst>
          </p:cNvPr>
          <p:cNvSpPr>
            <a:spLocks noGrp="1"/>
          </p:cNvSpPr>
          <p:nvPr>
            <p:ph idx="1"/>
          </p:nvPr>
        </p:nvSpPr>
        <p:spPr>
          <a:xfrm>
            <a:off x="609600" y="1678582"/>
            <a:ext cx="10972800" cy="4844142"/>
          </a:xfrm>
        </p:spPr>
        <p:txBody>
          <a:bodyPr>
            <a:normAutofit/>
          </a:bodyPr>
          <a:lstStyle/>
          <a:p>
            <a:r>
              <a:rPr lang="en-US" b="0" dirty="0"/>
              <a:t>The intent for this best practice is for DevOps teams to work with the business owner to define unusual business-application usage patterns to base security event triggers, leveraging web, api, and application server logs. </a:t>
            </a:r>
          </a:p>
          <a:p>
            <a:r>
              <a:rPr lang="en-US" b="0" dirty="0"/>
              <a:t>Unusual usage patterns are highly dependent on the specific business workflow and use cases for their application. </a:t>
            </a:r>
          </a:p>
          <a:p>
            <a:r>
              <a:rPr lang="en-US" b="0" dirty="0"/>
              <a:t>These patterns could be unusual transactions, deletions, downloads of unusual volumes or types data given a user’s defined role for the application, etc. </a:t>
            </a:r>
          </a:p>
          <a:p>
            <a:r>
              <a:rPr lang="en-US" b="0" dirty="0"/>
              <a:t>Custom code may be required to generate many of these business application-specific events. </a:t>
            </a:r>
          </a:p>
          <a:p>
            <a:r>
              <a:rPr lang="en-US" b="0" dirty="0"/>
              <a:t>The intent is for the DevOps team to collect these audit logs and configure an SIEM to detect and alert the DevOps team of these anomalies.</a:t>
            </a:r>
          </a:p>
        </p:txBody>
      </p:sp>
    </p:spTree>
    <p:extLst>
      <p:ext uri="{BB962C8B-B14F-4D97-AF65-F5344CB8AC3E}">
        <p14:creationId xmlns:p14="http://schemas.microsoft.com/office/powerpoint/2010/main" val="3552151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4A81B-F8CE-45D4-A8EE-A854549F1613}"/>
              </a:ext>
            </a:extLst>
          </p:cNvPr>
          <p:cNvSpPr>
            <a:spLocks noGrp="1"/>
          </p:cNvSpPr>
          <p:nvPr>
            <p:ph type="title"/>
          </p:nvPr>
        </p:nvSpPr>
        <p:spPr/>
        <p:txBody>
          <a:bodyPr>
            <a:normAutofit/>
          </a:bodyPr>
          <a:lstStyle/>
          <a:p>
            <a:r>
              <a:rPr lang="en-US" sz="5400" cap="all" dirty="0"/>
              <a:t>Process improvement </a:t>
            </a:r>
            <a:br>
              <a:rPr lang="en-US" sz="5400" cap="all" dirty="0"/>
            </a:br>
            <a:r>
              <a:rPr lang="en-US" sz="5400" cap="all" dirty="0"/>
              <a:t>Future devsecops best practice focus area</a:t>
            </a:r>
          </a:p>
        </p:txBody>
      </p:sp>
      <p:sp>
        <p:nvSpPr>
          <p:cNvPr id="6" name="Text Placeholder 5">
            <a:extLst>
              <a:ext uri="{FF2B5EF4-FFF2-40B4-BE49-F238E27FC236}">
                <a16:creationId xmlns:a16="http://schemas.microsoft.com/office/drawing/2014/main" id="{0C7453EA-5442-4E61-A25A-3261AB41A53D}"/>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572472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C931EB-CD51-47B1-BBC7-74C23EBD53EB}"/>
              </a:ext>
            </a:extLst>
          </p:cNvPr>
          <p:cNvSpPr>
            <a:spLocks noGrp="1"/>
          </p:cNvSpPr>
          <p:nvPr>
            <p:ph type="title"/>
          </p:nvPr>
        </p:nvSpPr>
        <p:spPr>
          <a:xfrm>
            <a:off x="838200" y="0"/>
            <a:ext cx="10515600" cy="1325563"/>
          </a:xfrm>
        </p:spPr>
        <p:txBody>
          <a:bodyPr vert="horz" lIns="91440" tIns="45720" rIns="91440" bIns="45720" rtlCol="0" anchor="ctr">
            <a:normAutofit/>
          </a:bodyPr>
          <a:lstStyle/>
          <a:p>
            <a:pPr algn="ctr"/>
            <a:r>
              <a:rPr lang="en-US" dirty="0">
                <a:latin typeface="+mn-lt"/>
                <a:cs typeface="Aharoni" panose="02010803020104030203" pitchFamily="2" charset="-79"/>
              </a:rPr>
              <a:t>Security in DevOps</a:t>
            </a:r>
            <a:br>
              <a:rPr lang="en-US" dirty="0">
                <a:latin typeface="+mn-lt"/>
                <a:cs typeface="Aharoni" panose="02010803020104030203" pitchFamily="2" charset="-79"/>
              </a:rPr>
            </a:br>
            <a:r>
              <a:rPr lang="en-US" dirty="0">
                <a:latin typeface="+mn-lt"/>
                <a:cs typeface="Aharoni" panose="02010803020104030203" pitchFamily="2" charset="-79"/>
              </a:rPr>
              <a:t>DevSecOps Cycle Improvement (using Metrics)</a:t>
            </a:r>
          </a:p>
        </p:txBody>
      </p:sp>
      <p:pic>
        <p:nvPicPr>
          <p:cNvPr id="88" name="Picture 87">
            <a:extLst>
              <a:ext uri="{FF2B5EF4-FFF2-40B4-BE49-F238E27FC236}">
                <a16:creationId xmlns:a16="http://schemas.microsoft.com/office/drawing/2014/main" id="{A2E03660-1FD0-4135-AE9D-429DB6A7B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396" y="2234317"/>
            <a:ext cx="9563990" cy="3704421"/>
          </a:xfrm>
          <a:prstGeom prst="rect">
            <a:avLst/>
          </a:prstGeom>
          <a:solidFill>
            <a:schemeClr val="accent1">
              <a:lumMod val="75000"/>
              <a:alpha val="52000"/>
            </a:schemeClr>
          </a:solidFill>
        </p:spPr>
      </p:pic>
      <p:sp>
        <p:nvSpPr>
          <p:cNvPr id="92" name="Rectangle: Rounded Corners 91">
            <a:extLst>
              <a:ext uri="{FF2B5EF4-FFF2-40B4-BE49-F238E27FC236}">
                <a16:creationId xmlns:a16="http://schemas.microsoft.com/office/drawing/2014/main" id="{F3F5232E-F29F-452E-AB21-DFF71FF6E7CD}"/>
              </a:ext>
            </a:extLst>
          </p:cNvPr>
          <p:cNvSpPr/>
          <p:nvPr/>
        </p:nvSpPr>
        <p:spPr>
          <a:xfrm>
            <a:off x="7017452" y="4889830"/>
            <a:ext cx="3173028" cy="621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E0C3FA7-36E3-4E2A-BB3E-97826337C577}"/>
              </a:ext>
            </a:extLst>
          </p:cNvPr>
          <p:cNvSpPr txBox="1"/>
          <p:nvPr/>
        </p:nvSpPr>
        <p:spPr>
          <a:xfrm>
            <a:off x="4874684" y="6230490"/>
            <a:ext cx="5529156" cy="400110"/>
          </a:xfrm>
          <a:prstGeom prst="rect">
            <a:avLst/>
          </a:prstGeom>
          <a:solidFill>
            <a:schemeClr val="accent6">
              <a:lumMod val="20000"/>
              <a:lumOff val="80000"/>
            </a:schemeClr>
          </a:solidFill>
          <a:ln w="28575">
            <a:solidFill>
              <a:srgbClr val="E29700"/>
            </a:solidFill>
          </a:ln>
          <a:effectLst>
            <a:outerShdw blurRad="50800" dist="38100" dir="2700000" algn="tl" rotWithShape="0">
              <a:prstClr val="black">
                <a:alpha val="40000"/>
              </a:prstClr>
            </a:outerShdw>
          </a:effectLst>
        </p:spPr>
        <p:txBody>
          <a:bodyPr wrap="square" rtlCol="0" anchor="ctr">
            <a:spAutoFit/>
          </a:bodyPr>
          <a:lstStyle/>
          <a:p>
            <a:pPr algn="ctr"/>
            <a:r>
              <a:rPr lang="en-US" sz="2000" b="1" dirty="0"/>
              <a:t>DevSecOps Process Improvement (using Metrics)</a:t>
            </a:r>
          </a:p>
        </p:txBody>
      </p:sp>
      <p:cxnSp>
        <p:nvCxnSpPr>
          <p:cNvPr id="25" name="Straight Arrow Connector 30">
            <a:extLst>
              <a:ext uri="{FF2B5EF4-FFF2-40B4-BE49-F238E27FC236}">
                <a16:creationId xmlns:a16="http://schemas.microsoft.com/office/drawing/2014/main" id="{65C3E43E-C5BC-487D-9CDC-93BC34579DEE}"/>
              </a:ext>
            </a:extLst>
          </p:cNvPr>
          <p:cNvCxnSpPr>
            <a:cxnSpLocks/>
            <a:stCxn id="23" idx="0"/>
            <a:endCxn id="92" idx="2"/>
          </p:cNvCxnSpPr>
          <p:nvPr/>
        </p:nvCxnSpPr>
        <p:spPr>
          <a:xfrm rot="5400000" flipH="1" flipV="1">
            <a:off x="7762189" y="5388713"/>
            <a:ext cx="718851" cy="964704"/>
          </a:xfrm>
          <a:prstGeom prst="bentConnector3">
            <a:avLst>
              <a:gd name="adj1" fmla="val 23146"/>
            </a:avLst>
          </a:prstGeom>
          <a:ln w="28575">
            <a:solidFill>
              <a:srgbClr val="E2970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49">
            <a:extLst>
              <a:ext uri="{FF2B5EF4-FFF2-40B4-BE49-F238E27FC236}">
                <a16:creationId xmlns:a16="http://schemas.microsoft.com/office/drawing/2014/main" id="{BDE30C48-DD32-4F4E-95E4-406BA1A42763}"/>
              </a:ext>
            </a:extLst>
          </p:cNvPr>
          <p:cNvSpPr txBox="1"/>
          <p:nvPr/>
        </p:nvSpPr>
        <p:spPr>
          <a:xfrm>
            <a:off x="182880" y="6521451"/>
            <a:ext cx="2393443" cy="200025"/>
          </a:xfrm>
          <a:prstGeom prst="rect">
            <a:avLst/>
          </a:prstGeom>
          <a:noFill/>
        </p:spPr>
        <p:txBody>
          <a:bodyPr wrap="square" rtlCol="0">
            <a:spAutoFit/>
          </a:bodyPr>
          <a:lstStyle/>
          <a:p>
            <a:pPr marL="0" marR="0" algn="r">
              <a:spcBef>
                <a:spcPts val="0"/>
              </a:spcBef>
              <a:spcAft>
                <a:spcPts val="0"/>
              </a:spcAft>
            </a:pPr>
            <a:r>
              <a:rPr lang="en-US" sz="700" i="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Original “Infinity Loop” Graphic Source: Gartner - DevSecOps</a:t>
            </a:r>
            <a:endParaRPr lang="en-US" sz="1200" dirty="0">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21686CC0-C14E-4304-9EE6-399C3ED82043}"/>
              </a:ext>
            </a:extLst>
          </p:cNvPr>
          <p:cNvSpPr/>
          <p:nvPr/>
        </p:nvSpPr>
        <p:spPr>
          <a:xfrm>
            <a:off x="520861" y="1479085"/>
            <a:ext cx="11671138" cy="923330"/>
          </a:xfrm>
          <a:prstGeom prst="rect">
            <a:avLst/>
          </a:prstGeom>
        </p:spPr>
        <p:txBody>
          <a:bodyPr wrap="square">
            <a:spAutoFit/>
          </a:bodyPr>
          <a:lstStyle/>
          <a:p>
            <a:pPr>
              <a:spcBef>
                <a:spcPts val="600"/>
              </a:spcBef>
              <a:spcAft>
                <a:spcPts val="600"/>
              </a:spcAft>
            </a:pPr>
            <a:r>
              <a:rPr lang="en-US" b="1" i="1" dirty="0">
                <a:latin typeface="+mj-lt"/>
              </a:rPr>
              <a:t>The DevOps teams should work with all stakeholders to describe what to measure and how to analyze the data to constantly improve the project’s </a:t>
            </a:r>
            <a:r>
              <a:rPr lang="en-US" b="1" i="1" dirty="0" err="1">
                <a:latin typeface="+mj-lt"/>
              </a:rPr>
              <a:t>DevSecOps</a:t>
            </a:r>
            <a:r>
              <a:rPr lang="en-US" b="1" i="1" dirty="0">
                <a:latin typeface="+mj-lt"/>
              </a:rPr>
              <a:t> process. It will improve future builds using metrics and measures of security debt, unauthorized changes during development, and detection of anomalies during operation:</a:t>
            </a:r>
          </a:p>
        </p:txBody>
      </p:sp>
    </p:spTree>
    <p:extLst>
      <p:ext uri="{BB962C8B-B14F-4D97-AF65-F5344CB8AC3E}">
        <p14:creationId xmlns:p14="http://schemas.microsoft.com/office/powerpoint/2010/main" val="3000632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AD336D-71B6-4299-B6CB-5870AF62240C}"/>
              </a:ext>
            </a:extLst>
          </p:cNvPr>
          <p:cNvSpPr>
            <a:spLocks noGrp="1"/>
          </p:cNvSpPr>
          <p:nvPr>
            <p:ph type="title"/>
          </p:nvPr>
        </p:nvSpPr>
        <p:spPr/>
        <p:txBody>
          <a:bodyPr>
            <a:normAutofit fontScale="90000"/>
          </a:bodyPr>
          <a:lstStyle/>
          <a:p>
            <a:r>
              <a:rPr lang="en-US" b="1" dirty="0">
                <a:cs typeface="Aharoni" panose="02010803020104030203" pitchFamily="2" charset="-79"/>
              </a:rPr>
              <a:t>Security in DevOps</a:t>
            </a:r>
            <a:br>
              <a:rPr lang="en-US" b="1" dirty="0">
                <a:cs typeface="Aharoni" panose="02010803020104030203" pitchFamily="2" charset="-79"/>
              </a:rPr>
            </a:br>
            <a:r>
              <a:rPr lang="en-US" b="1" dirty="0">
                <a:cs typeface="Aharoni" panose="02010803020104030203" pitchFamily="2" charset="-79"/>
              </a:rPr>
              <a:t>DevSecOps Cycle Improvement (using Metrics)</a:t>
            </a:r>
            <a:endParaRPr lang="en-US" dirty="0"/>
          </a:p>
        </p:txBody>
      </p:sp>
      <p:sp>
        <p:nvSpPr>
          <p:cNvPr id="6" name="Content Placeholder 5">
            <a:extLst>
              <a:ext uri="{FF2B5EF4-FFF2-40B4-BE49-F238E27FC236}">
                <a16:creationId xmlns:a16="http://schemas.microsoft.com/office/drawing/2014/main" id="{E5403EDE-4538-466B-A7F5-FC95CEF5DE2C}"/>
              </a:ext>
            </a:extLst>
          </p:cNvPr>
          <p:cNvSpPr>
            <a:spLocks noGrp="1"/>
          </p:cNvSpPr>
          <p:nvPr>
            <p:ph idx="1"/>
          </p:nvPr>
        </p:nvSpPr>
        <p:spPr>
          <a:xfrm>
            <a:off x="609600" y="1678582"/>
            <a:ext cx="10972800" cy="4844142"/>
          </a:xfrm>
        </p:spPr>
        <p:txBody>
          <a:bodyPr>
            <a:normAutofit/>
          </a:bodyPr>
          <a:lstStyle/>
          <a:p>
            <a:pPr>
              <a:lnSpc>
                <a:spcPct val="100000"/>
              </a:lnSpc>
            </a:pPr>
            <a:r>
              <a:rPr lang="en-US" b="0" dirty="0"/>
              <a:t>Initial proposed metrics include:</a:t>
            </a:r>
          </a:p>
          <a:p>
            <a:pPr lvl="1">
              <a:lnSpc>
                <a:spcPct val="100000"/>
              </a:lnSpc>
            </a:pPr>
            <a:r>
              <a:rPr lang="en-US" dirty="0"/>
              <a:t>All high security defects and 90% of all medium or low security defects are resolved before allowing affected functionality to be deployed to production.</a:t>
            </a:r>
          </a:p>
          <a:p>
            <a:pPr lvl="1">
              <a:lnSpc>
                <a:spcPct val="100000"/>
              </a:lnSpc>
            </a:pPr>
            <a:r>
              <a:rPr lang="en-US" dirty="0"/>
              <a:t>No security defect may carry-over unresolved through more than 2 Sprints.</a:t>
            </a:r>
          </a:p>
          <a:p>
            <a:pPr lvl="1">
              <a:lnSpc>
                <a:spcPct val="100000"/>
              </a:lnSpc>
            </a:pPr>
            <a:r>
              <a:rPr lang="en-US" dirty="0"/>
              <a:t>The number of unplanned (unauthorized) changes for any Sprint is less than 5% of the number of planned (authorized) changes.</a:t>
            </a:r>
          </a:p>
          <a:p>
            <a:pPr>
              <a:lnSpc>
                <a:spcPct val="100000"/>
              </a:lnSpc>
            </a:pPr>
            <a:r>
              <a:rPr lang="en-US" b="0" dirty="0"/>
              <a:t>This best practice should be refined through continued work with internal and external DevOps teams, including industry best practice research such as the DORA (DevOps Research and Assessment).</a:t>
            </a:r>
          </a:p>
          <a:p>
            <a:pPr marL="0" indent="0">
              <a:lnSpc>
                <a:spcPct val="100000"/>
              </a:lnSpc>
              <a:buNone/>
            </a:pPr>
            <a:r>
              <a:rPr lang="en-US" sz="2600" b="0" u="sng" dirty="0">
                <a:hlinkClick r:id="rId2"/>
              </a:rPr>
              <a:t>https://devops-research.com/</a:t>
            </a:r>
            <a:r>
              <a:rPr lang="en-US" sz="2600" b="0" dirty="0"/>
              <a:t> </a:t>
            </a:r>
          </a:p>
        </p:txBody>
      </p:sp>
    </p:spTree>
    <p:extLst>
      <p:ext uri="{BB962C8B-B14F-4D97-AF65-F5344CB8AC3E}">
        <p14:creationId xmlns:p14="http://schemas.microsoft.com/office/powerpoint/2010/main" val="501457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4B53-06B8-4152-9CA1-BBDF59D207B3}"/>
              </a:ext>
            </a:extLst>
          </p:cNvPr>
          <p:cNvSpPr>
            <a:spLocks noGrp="1"/>
          </p:cNvSpPr>
          <p:nvPr>
            <p:ph type="title"/>
          </p:nvPr>
        </p:nvSpPr>
        <p:spPr/>
        <p:txBody>
          <a:bodyPr/>
          <a:lstStyle/>
          <a:p>
            <a:r>
              <a:rPr lang="en-US" dirty="0"/>
              <a:t>Shifting Security Left</a:t>
            </a:r>
          </a:p>
        </p:txBody>
      </p:sp>
      <p:sp>
        <p:nvSpPr>
          <p:cNvPr id="12" name="Arrow: Down 11">
            <a:extLst>
              <a:ext uri="{FF2B5EF4-FFF2-40B4-BE49-F238E27FC236}">
                <a16:creationId xmlns:a16="http://schemas.microsoft.com/office/drawing/2014/main" id="{51D4DDAC-5C63-459B-BEE7-C8CFFB384C6D}"/>
              </a:ext>
            </a:extLst>
          </p:cNvPr>
          <p:cNvSpPr/>
          <p:nvPr/>
        </p:nvSpPr>
        <p:spPr>
          <a:xfrm rot="5400000">
            <a:off x="5736335" y="-1781150"/>
            <a:ext cx="1295036" cy="8142751"/>
          </a:xfrm>
          <a:prstGeom prst="downArrow">
            <a:avLst/>
          </a:prstGeom>
          <a:solidFill>
            <a:srgbClr val="CCFFCC"/>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 name="Straight Arrow Connector 12">
            <a:extLst>
              <a:ext uri="{FF2B5EF4-FFF2-40B4-BE49-F238E27FC236}">
                <a16:creationId xmlns:a16="http://schemas.microsoft.com/office/drawing/2014/main" id="{1FF22249-2E24-42FC-A97A-C10D2766D506}"/>
              </a:ext>
            </a:extLst>
          </p:cNvPr>
          <p:cNvCxnSpPr/>
          <p:nvPr/>
        </p:nvCxnSpPr>
        <p:spPr bwMode="auto">
          <a:xfrm>
            <a:off x="5778876" y="3582265"/>
            <a:ext cx="797201" cy="566071"/>
          </a:xfrm>
          <a:prstGeom prst="straightConnector1">
            <a:avLst/>
          </a:prstGeom>
          <a:solidFill>
            <a:srgbClr val="B3D9FF"/>
          </a:solidFill>
          <a:ln w="12700" cap="flat" cmpd="sng" algn="ctr">
            <a:noFill/>
            <a:prstDash val="solid"/>
            <a:round/>
            <a:headEnd type="none" w="med" len="med"/>
            <a:tailEnd type="triangle"/>
          </a:ln>
          <a:effectLst/>
        </p:spPr>
      </p:cxnSp>
      <p:sp>
        <p:nvSpPr>
          <p:cNvPr id="14" name="Rounded Rectangular Callout 2">
            <a:extLst>
              <a:ext uri="{FF2B5EF4-FFF2-40B4-BE49-F238E27FC236}">
                <a16:creationId xmlns:a16="http://schemas.microsoft.com/office/drawing/2014/main" id="{DA75D3D8-D3AC-4987-905F-5470CC847D14}"/>
              </a:ext>
            </a:extLst>
          </p:cNvPr>
          <p:cNvSpPr/>
          <p:nvPr/>
        </p:nvSpPr>
        <p:spPr bwMode="auto">
          <a:xfrm>
            <a:off x="3584515" y="2942726"/>
            <a:ext cx="5642807" cy="715090"/>
          </a:xfrm>
          <a:prstGeom prst="wedgeRoundRectCallout">
            <a:avLst>
              <a:gd name="adj1" fmla="val -23971"/>
              <a:gd name="adj2" fmla="val 49103"/>
              <a:gd name="adj3" fmla="val 16667"/>
            </a:avLst>
          </a:prstGeom>
          <a:solidFill>
            <a:srgbClr val="F0C3C2"/>
          </a:solidFill>
          <a:ln w="19050">
            <a:solidFill>
              <a:srgbClr val="C0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0" rIns="68580" bIns="0" numCol="1" rtlCol="0" anchor="ctr" anchorCtr="0" compatLnSpc="1">
            <a:prstTxWarp prst="textNoShape">
              <a:avLst/>
            </a:prstTxWarp>
            <a:spAutoFit/>
          </a:bodyPr>
          <a:lstStyle/>
          <a:p>
            <a:pPr algn="ctr"/>
            <a:r>
              <a:rPr lang="en-US" sz="1400" dirty="0">
                <a:solidFill>
                  <a:srgbClr val="000066"/>
                </a:solidFill>
                <a:latin typeface="Arial Narrow" pitchFamily="34" charset="0"/>
              </a:rPr>
              <a:t>Vulnerability Scanning</a:t>
            </a:r>
          </a:p>
          <a:p>
            <a:pPr algn="ctr"/>
            <a:r>
              <a:rPr lang="en-US" sz="1400" dirty="0">
                <a:solidFill>
                  <a:srgbClr val="000066"/>
                </a:solidFill>
                <a:latin typeface="Arial Narrow" pitchFamily="34" charset="0"/>
              </a:rPr>
              <a:t>Configuration Settings Compliance</a:t>
            </a:r>
          </a:p>
          <a:p>
            <a:pPr algn="ctr"/>
            <a:r>
              <a:rPr lang="en-US" sz="1400" dirty="0">
                <a:solidFill>
                  <a:srgbClr val="000066"/>
                </a:solidFill>
                <a:latin typeface="Arial Narrow" pitchFamily="34" charset="0"/>
              </a:rPr>
              <a:t>Least Functionality </a:t>
            </a:r>
          </a:p>
        </p:txBody>
      </p:sp>
      <p:sp>
        <p:nvSpPr>
          <p:cNvPr id="15" name="Arrow: Chevron 14">
            <a:extLst>
              <a:ext uri="{FF2B5EF4-FFF2-40B4-BE49-F238E27FC236}">
                <a16:creationId xmlns:a16="http://schemas.microsoft.com/office/drawing/2014/main" id="{263EC4F9-C46D-4208-B3E5-2811BFDC1F12}"/>
              </a:ext>
            </a:extLst>
          </p:cNvPr>
          <p:cNvSpPr/>
          <p:nvPr/>
        </p:nvSpPr>
        <p:spPr>
          <a:xfrm>
            <a:off x="1314697" y="3849406"/>
            <a:ext cx="1644704" cy="515959"/>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68314" rIns="80858" bIns="68315" numCol="1" spcCol="1270" rtlCol="0" anchor="ctr" anchorCtr="0">
            <a:noAutofit/>
          </a:bodyPr>
          <a:lstStyle/>
          <a:p>
            <a:pPr algn="ctr" defTabSz="333375">
              <a:lnSpc>
                <a:spcPct val="90000"/>
              </a:lnSpc>
              <a:spcAft>
                <a:spcPct val="35000"/>
              </a:spcAft>
            </a:pPr>
            <a:r>
              <a:rPr lang="en-US" sz="1600" dirty="0">
                <a:solidFill>
                  <a:schemeClr val="tx1"/>
                </a:solidFill>
              </a:rPr>
              <a:t>Commit</a:t>
            </a:r>
          </a:p>
        </p:txBody>
      </p:sp>
      <p:sp>
        <p:nvSpPr>
          <p:cNvPr id="16" name="Arrow: Chevron 15">
            <a:extLst>
              <a:ext uri="{FF2B5EF4-FFF2-40B4-BE49-F238E27FC236}">
                <a16:creationId xmlns:a16="http://schemas.microsoft.com/office/drawing/2014/main" id="{1CA0AB0D-DACF-4D7F-B5EC-99D8D15AE326}"/>
              </a:ext>
            </a:extLst>
          </p:cNvPr>
          <p:cNvSpPr/>
          <p:nvPr/>
        </p:nvSpPr>
        <p:spPr>
          <a:xfrm>
            <a:off x="2959401" y="3849406"/>
            <a:ext cx="1644704" cy="515959"/>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68314" rIns="80858" bIns="68315" numCol="1" spcCol="1270" rtlCol="0" anchor="ctr" anchorCtr="0">
            <a:noAutofit/>
          </a:bodyPr>
          <a:lstStyle/>
          <a:p>
            <a:pPr algn="ctr" defTabSz="333375">
              <a:lnSpc>
                <a:spcPct val="90000"/>
              </a:lnSpc>
              <a:spcAft>
                <a:spcPct val="35000"/>
              </a:spcAft>
            </a:pPr>
            <a:r>
              <a:rPr lang="en-US" sz="1600" dirty="0">
                <a:solidFill>
                  <a:schemeClr val="tx1"/>
                </a:solidFill>
              </a:rPr>
              <a:t>Build</a:t>
            </a:r>
          </a:p>
        </p:txBody>
      </p:sp>
      <p:sp>
        <p:nvSpPr>
          <p:cNvPr id="17" name="Arrow: Chevron 16">
            <a:extLst>
              <a:ext uri="{FF2B5EF4-FFF2-40B4-BE49-F238E27FC236}">
                <a16:creationId xmlns:a16="http://schemas.microsoft.com/office/drawing/2014/main" id="{52FB6726-3FB9-4CA9-BA77-2B5A3F81D6DD}"/>
              </a:ext>
            </a:extLst>
          </p:cNvPr>
          <p:cNvSpPr/>
          <p:nvPr/>
        </p:nvSpPr>
        <p:spPr>
          <a:xfrm>
            <a:off x="4590105" y="3849406"/>
            <a:ext cx="1644704" cy="515959"/>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68314" rIns="80858" bIns="68315" numCol="1" spcCol="1270" rtlCol="0" anchor="ctr" anchorCtr="0">
            <a:noAutofit/>
          </a:bodyPr>
          <a:lstStyle/>
          <a:p>
            <a:pPr algn="ctr" defTabSz="333375">
              <a:lnSpc>
                <a:spcPct val="90000"/>
              </a:lnSpc>
              <a:spcAft>
                <a:spcPct val="35000"/>
              </a:spcAft>
            </a:pPr>
            <a:r>
              <a:rPr lang="en-US" sz="1600" dirty="0">
                <a:solidFill>
                  <a:schemeClr val="tx1"/>
                </a:solidFill>
              </a:rPr>
              <a:t>Unit Test</a:t>
            </a:r>
          </a:p>
        </p:txBody>
      </p:sp>
      <p:sp>
        <p:nvSpPr>
          <p:cNvPr id="18" name="Arrow: Chevron 17">
            <a:extLst>
              <a:ext uri="{FF2B5EF4-FFF2-40B4-BE49-F238E27FC236}">
                <a16:creationId xmlns:a16="http://schemas.microsoft.com/office/drawing/2014/main" id="{7EEF127D-8A6A-4B48-BDA1-1537820124FF}"/>
              </a:ext>
            </a:extLst>
          </p:cNvPr>
          <p:cNvSpPr/>
          <p:nvPr/>
        </p:nvSpPr>
        <p:spPr>
          <a:xfrm>
            <a:off x="6234809" y="3842281"/>
            <a:ext cx="1644704" cy="515959"/>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68314" rIns="80858" bIns="68315" numCol="1" spcCol="1270" rtlCol="0" anchor="ctr" anchorCtr="0">
            <a:noAutofit/>
          </a:bodyPr>
          <a:lstStyle/>
          <a:p>
            <a:pPr algn="ctr" defTabSz="333375">
              <a:lnSpc>
                <a:spcPct val="90000"/>
              </a:lnSpc>
              <a:spcAft>
                <a:spcPct val="35000"/>
              </a:spcAft>
            </a:pPr>
            <a:r>
              <a:rPr lang="en-US" sz="1600" dirty="0">
                <a:solidFill>
                  <a:schemeClr val="tx1"/>
                </a:solidFill>
              </a:rPr>
              <a:t>Deploy</a:t>
            </a:r>
          </a:p>
        </p:txBody>
      </p:sp>
      <p:sp>
        <p:nvSpPr>
          <p:cNvPr id="19" name="Arrow: Chevron 18">
            <a:extLst>
              <a:ext uri="{FF2B5EF4-FFF2-40B4-BE49-F238E27FC236}">
                <a16:creationId xmlns:a16="http://schemas.microsoft.com/office/drawing/2014/main" id="{7582A0E3-71D4-4668-AE01-1C2C691A88E0}"/>
              </a:ext>
            </a:extLst>
          </p:cNvPr>
          <p:cNvSpPr/>
          <p:nvPr/>
        </p:nvSpPr>
        <p:spPr>
          <a:xfrm>
            <a:off x="7865515" y="3828097"/>
            <a:ext cx="1644704" cy="515959"/>
          </a:xfrm>
          <a:prstGeom prst="chevron">
            <a:avLst/>
          </a:prstGeom>
          <a:ln w="25400"/>
        </p:spPr>
        <p:style>
          <a:lnRef idx="1">
            <a:schemeClr val="dk1"/>
          </a:lnRef>
          <a:fillRef idx="2">
            <a:schemeClr val="dk1"/>
          </a:fillRef>
          <a:effectRef idx="1">
            <a:schemeClr val="dk1"/>
          </a:effectRef>
          <a:fontRef idx="minor">
            <a:schemeClr val="dk1"/>
          </a:fontRef>
        </p:style>
        <p:txBody>
          <a:bodyPr spcFirstLastPara="0" vert="horz" wrap="square" lIns="0" tIns="68314" rIns="80858" bIns="68315" numCol="1" spcCol="1270" rtlCol="0" anchor="ctr" anchorCtr="0">
            <a:noAutofit/>
          </a:bodyPr>
          <a:lstStyle/>
          <a:p>
            <a:pPr algn="ctr" defTabSz="333375">
              <a:lnSpc>
                <a:spcPct val="90000"/>
              </a:lnSpc>
              <a:spcAft>
                <a:spcPct val="35000"/>
              </a:spcAft>
            </a:pPr>
            <a:r>
              <a:rPr lang="en-US" sz="1600" dirty="0">
                <a:solidFill>
                  <a:schemeClr val="tx1"/>
                </a:solidFill>
              </a:rPr>
              <a:t>Test</a:t>
            </a:r>
          </a:p>
        </p:txBody>
      </p:sp>
      <p:sp>
        <p:nvSpPr>
          <p:cNvPr id="20" name="Arrow: Chevron 19">
            <a:extLst>
              <a:ext uri="{FF2B5EF4-FFF2-40B4-BE49-F238E27FC236}">
                <a16:creationId xmlns:a16="http://schemas.microsoft.com/office/drawing/2014/main" id="{B1154F9E-6D6D-48A9-9E7B-C8AC1D1B1A8D}"/>
              </a:ext>
            </a:extLst>
          </p:cNvPr>
          <p:cNvSpPr/>
          <p:nvPr/>
        </p:nvSpPr>
        <p:spPr>
          <a:xfrm>
            <a:off x="9510218" y="3849406"/>
            <a:ext cx="1644704" cy="515959"/>
          </a:xfrm>
          <a:prstGeom prst="chevron">
            <a:avLst/>
          </a:prstGeom>
          <a:ln w="25400"/>
        </p:spPr>
        <p:style>
          <a:lnRef idx="1">
            <a:schemeClr val="accent1"/>
          </a:lnRef>
          <a:fillRef idx="2">
            <a:schemeClr val="accent1"/>
          </a:fillRef>
          <a:effectRef idx="1">
            <a:schemeClr val="accent1"/>
          </a:effectRef>
          <a:fontRef idx="minor">
            <a:schemeClr val="dk1"/>
          </a:fontRef>
        </p:style>
        <p:txBody>
          <a:bodyPr spcFirstLastPara="0" vert="horz" wrap="square" lIns="0" tIns="68314" rIns="80858" bIns="68315" numCol="1" spcCol="1270" rtlCol="0" anchor="ctr" anchorCtr="0">
            <a:noAutofit/>
          </a:bodyPr>
          <a:lstStyle/>
          <a:p>
            <a:pPr algn="ctr" defTabSz="333375">
              <a:lnSpc>
                <a:spcPct val="90000"/>
              </a:lnSpc>
              <a:spcAft>
                <a:spcPct val="35000"/>
              </a:spcAft>
            </a:pPr>
            <a:r>
              <a:rPr lang="en-US" sz="1600" dirty="0">
                <a:solidFill>
                  <a:schemeClr val="tx1"/>
                </a:solidFill>
              </a:rPr>
              <a:t>Prod Deploy</a:t>
            </a:r>
          </a:p>
        </p:txBody>
      </p:sp>
      <p:cxnSp>
        <p:nvCxnSpPr>
          <p:cNvPr id="21" name="Straight Arrow Connector 20">
            <a:extLst>
              <a:ext uri="{FF2B5EF4-FFF2-40B4-BE49-F238E27FC236}">
                <a16:creationId xmlns:a16="http://schemas.microsoft.com/office/drawing/2014/main" id="{679825B2-BE9C-4905-A1FD-23712ECD84B1}"/>
              </a:ext>
            </a:extLst>
          </p:cNvPr>
          <p:cNvCxnSpPr>
            <a:cxnSpLocks/>
          </p:cNvCxnSpPr>
          <p:nvPr/>
        </p:nvCxnSpPr>
        <p:spPr>
          <a:xfrm>
            <a:off x="1314697" y="4963630"/>
            <a:ext cx="4547527" cy="0"/>
          </a:xfrm>
          <a:prstGeom prst="straightConnector1">
            <a:avLst/>
          </a:prstGeom>
          <a:ln w="25400">
            <a:solidFill>
              <a:schemeClr val="tx1"/>
            </a:solidFill>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3C879EC-E088-4252-9DC6-06B5735373B0}"/>
              </a:ext>
            </a:extLst>
          </p:cNvPr>
          <p:cNvCxnSpPr>
            <a:cxnSpLocks/>
          </p:cNvCxnSpPr>
          <p:nvPr/>
        </p:nvCxnSpPr>
        <p:spPr>
          <a:xfrm flipV="1">
            <a:off x="5862223" y="4358239"/>
            <a:ext cx="0" cy="60539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372C44-1521-4870-A65F-3D3FC5B6F49D}"/>
              </a:ext>
            </a:extLst>
          </p:cNvPr>
          <p:cNvSpPr txBox="1"/>
          <p:nvPr/>
        </p:nvSpPr>
        <p:spPr>
          <a:xfrm>
            <a:off x="1384611" y="4658094"/>
            <a:ext cx="2200044" cy="307777"/>
          </a:xfrm>
          <a:prstGeom prst="rect">
            <a:avLst/>
          </a:prstGeom>
          <a:noFill/>
        </p:spPr>
        <p:txBody>
          <a:bodyPr wrap="none" rtlCol="0">
            <a:spAutoFit/>
          </a:bodyPr>
          <a:lstStyle/>
          <a:p>
            <a:pPr>
              <a:spcAft>
                <a:spcPts val="450"/>
              </a:spcAft>
            </a:pPr>
            <a:r>
              <a:rPr lang="en-US" sz="1400" dirty="0">
                <a:ea typeface="Verdana" pitchFamily="34" charset="0"/>
                <a:cs typeface="Verdana" pitchFamily="34" charset="0"/>
              </a:rPr>
              <a:t>Continuous Integration</a:t>
            </a:r>
          </a:p>
        </p:txBody>
      </p:sp>
      <p:cxnSp>
        <p:nvCxnSpPr>
          <p:cNvPr id="24" name="Straight Arrow Connector 23">
            <a:extLst>
              <a:ext uri="{FF2B5EF4-FFF2-40B4-BE49-F238E27FC236}">
                <a16:creationId xmlns:a16="http://schemas.microsoft.com/office/drawing/2014/main" id="{EB73DFA1-083A-4A3C-B536-361E3242114D}"/>
              </a:ext>
            </a:extLst>
          </p:cNvPr>
          <p:cNvCxnSpPr>
            <a:cxnSpLocks/>
          </p:cNvCxnSpPr>
          <p:nvPr/>
        </p:nvCxnSpPr>
        <p:spPr>
          <a:xfrm>
            <a:off x="1314697" y="5491523"/>
            <a:ext cx="8195521" cy="0"/>
          </a:xfrm>
          <a:prstGeom prst="straightConnector1">
            <a:avLst/>
          </a:prstGeom>
          <a:ln w="25400">
            <a:solidFill>
              <a:schemeClr val="tx1"/>
            </a:solidFill>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7D89EF-EF9F-4FE6-96DC-3534C700E2FC}"/>
              </a:ext>
            </a:extLst>
          </p:cNvPr>
          <p:cNvCxnSpPr>
            <a:cxnSpLocks/>
          </p:cNvCxnSpPr>
          <p:nvPr/>
        </p:nvCxnSpPr>
        <p:spPr>
          <a:xfrm flipV="1">
            <a:off x="9510217" y="4365366"/>
            <a:ext cx="0" cy="1126157"/>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ED0C45-D249-4186-837A-32A60A84E1EA}"/>
              </a:ext>
            </a:extLst>
          </p:cNvPr>
          <p:cNvSpPr txBox="1"/>
          <p:nvPr/>
        </p:nvSpPr>
        <p:spPr>
          <a:xfrm>
            <a:off x="1314697" y="5201312"/>
            <a:ext cx="2099581" cy="307777"/>
          </a:xfrm>
          <a:prstGeom prst="rect">
            <a:avLst/>
          </a:prstGeom>
          <a:noFill/>
        </p:spPr>
        <p:txBody>
          <a:bodyPr wrap="square" rtlCol="0">
            <a:spAutoFit/>
          </a:bodyPr>
          <a:lstStyle/>
          <a:p>
            <a:pPr>
              <a:spcAft>
                <a:spcPts val="450"/>
              </a:spcAft>
            </a:pPr>
            <a:r>
              <a:rPr lang="en-US" sz="1400" dirty="0">
                <a:ea typeface="Verdana" pitchFamily="34" charset="0"/>
                <a:cs typeface="Verdana" pitchFamily="34" charset="0"/>
              </a:rPr>
              <a:t>Continuous Delivery</a:t>
            </a:r>
          </a:p>
        </p:txBody>
      </p:sp>
      <p:cxnSp>
        <p:nvCxnSpPr>
          <p:cNvPr id="27" name="Straight Arrow Connector 26">
            <a:extLst>
              <a:ext uri="{FF2B5EF4-FFF2-40B4-BE49-F238E27FC236}">
                <a16:creationId xmlns:a16="http://schemas.microsoft.com/office/drawing/2014/main" id="{5BEEE646-DF78-49E1-99A7-EC0EA0AE87A5}"/>
              </a:ext>
            </a:extLst>
          </p:cNvPr>
          <p:cNvCxnSpPr>
            <a:cxnSpLocks/>
          </p:cNvCxnSpPr>
          <p:nvPr/>
        </p:nvCxnSpPr>
        <p:spPr>
          <a:xfrm flipV="1">
            <a:off x="1314694" y="6076160"/>
            <a:ext cx="9713939" cy="1"/>
          </a:xfrm>
          <a:prstGeom prst="straightConnector1">
            <a:avLst/>
          </a:prstGeom>
          <a:ln w="25400">
            <a:solidFill>
              <a:schemeClr val="tx1"/>
            </a:solidFill>
            <a:headEnd type="diamon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723FB28-53C8-4AF5-B6BD-A7282D592E15}"/>
              </a:ext>
            </a:extLst>
          </p:cNvPr>
          <p:cNvSpPr txBox="1"/>
          <p:nvPr/>
        </p:nvSpPr>
        <p:spPr>
          <a:xfrm>
            <a:off x="1400063" y="5705601"/>
            <a:ext cx="2297633" cy="307777"/>
          </a:xfrm>
          <a:prstGeom prst="rect">
            <a:avLst/>
          </a:prstGeom>
          <a:noFill/>
        </p:spPr>
        <p:txBody>
          <a:bodyPr wrap="none" rtlCol="0">
            <a:spAutoFit/>
          </a:bodyPr>
          <a:lstStyle/>
          <a:p>
            <a:pPr>
              <a:spcAft>
                <a:spcPts val="450"/>
              </a:spcAft>
            </a:pPr>
            <a:r>
              <a:rPr lang="en-US" sz="1400" dirty="0">
                <a:ea typeface="Verdana" pitchFamily="34" charset="0"/>
                <a:cs typeface="Verdana" pitchFamily="34" charset="0"/>
              </a:rPr>
              <a:t>Continuous Deployment</a:t>
            </a:r>
          </a:p>
        </p:txBody>
      </p:sp>
      <p:sp>
        <p:nvSpPr>
          <p:cNvPr id="29" name="TextBox 28">
            <a:extLst>
              <a:ext uri="{FF2B5EF4-FFF2-40B4-BE49-F238E27FC236}">
                <a16:creationId xmlns:a16="http://schemas.microsoft.com/office/drawing/2014/main" id="{5CC2F4A4-B985-45BE-9324-BC0E617D28AC}"/>
              </a:ext>
            </a:extLst>
          </p:cNvPr>
          <p:cNvSpPr txBox="1"/>
          <p:nvPr/>
        </p:nvSpPr>
        <p:spPr>
          <a:xfrm>
            <a:off x="5670837" y="4949053"/>
            <a:ext cx="1001652" cy="307777"/>
          </a:xfrm>
          <a:prstGeom prst="rect">
            <a:avLst/>
          </a:prstGeom>
          <a:noFill/>
        </p:spPr>
        <p:txBody>
          <a:bodyPr wrap="none" rtlCol="0">
            <a:spAutoFit/>
          </a:bodyPr>
          <a:lstStyle/>
          <a:p>
            <a:pPr>
              <a:spcAft>
                <a:spcPts val="450"/>
              </a:spcAft>
            </a:pPr>
            <a:r>
              <a:rPr lang="en-US" sz="1400" dirty="0">
                <a:ea typeface="Verdana" pitchFamily="34" charset="0"/>
                <a:cs typeface="Verdana" pitchFamily="34" charset="0"/>
              </a:rPr>
              <a:t>Approval</a:t>
            </a:r>
          </a:p>
        </p:txBody>
      </p:sp>
      <p:sp>
        <p:nvSpPr>
          <p:cNvPr id="30" name="TextBox 29">
            <a:extLst>
              <a:ext uri="{FF2B5EF4-FFF2-40B4-BE49-F238E27FC236}">
                <a16:creationId xmlns:a16="http://schemas.microsoft.com/office/drawing/2014/main" id="{78E26B92-8DEB-4196-A495-252227279178}"/>
              </a:ext>
            </a:extLst>
          </p:cNvPr>
          <p:cNvSpPr txBox="1"/>
          <p:nvPr/>
        </p:nvSpPr>
        <p:spPr>
          <a:xfrm>
            <a:off x="9299300" y="5478089"/>
            <a:ext cx="1033269" cy="307777"/>
          </a:xfrm>
          <a:prstGeom prst="rect">
            <a:avLst/>
          </a:prstGeom>
          <a:noFill/>
        </p:spPr>
        <p:txBody>
          <a:bodyPr wrap="square" rtlCol="0">
            <a:spAutoFit/>
          </a:bodyPr>
          <a:lstStyle/>
          <a:p>
            <a:pPr>
              <a:spcAft>
                <a:spcPts val="450"/>
              </a:spcAft>
            </a:pPr>
            <a:r>
              <a:rPr lang="en-US" sz="1400" dirty="0">
                <a:ea typeface="Verdana" pitchFamily="34" charset="0"/>
                <a:cs typeface="Verdana" pitchFamily="34" charset="0"/>
              </a:rPr>
              <a:t>Approval</a:t>
            </a:r>
          </a:p>
        </p:txBody>
      </p:sp>
      <p:sp>
        <p:nvSpPr>
          <p:cNvPr id="31" name="Rectangle 30">
            <a:extLst>
              <a:ext uri="{FF2B5EF4-FFF2-40B4-BE49-F238E27FC236}">
                <a16:creationId xmlns:a16="http://schemas.microsoft.com/office/drawing/2014/main" id="{F9161C56-7637-471A-B7BA-F10334791216}"/>
              </a:ext>
            </a:extLst>
          </p:cNvPr>
          <p:cNvSpPr/>
          <p:nvPr/>
        </p:nvSpPr>
        <p:spPr>
          <a:xfrm>
            <a:off x="3260770" y="1959550"/>
            <a:ext cx="3427529" cy="663515"/>
          </a:xfrm>
          <a:prstGeom prst="rect">
            <a:avLst/>
          </a:prstGeom>
        </p:spPr>
        <p:txBody>
          <a:bodyPr wrap="square">
            <a:spAutoFit/>
          </a:bodyPr>
          <a:lstStyle/>
          <a:p>
            <a:pPr>
              <a:lnSpc>
                <a:spcPct val="120000"/>
              </a:lnSpc>
              <a:spcBef>
                <a:spcPts val="0"/>
              </a:spcBef>
              <a:spcAft>
                <a:spcPts val="450"/>
              </a:spcAft>
            </a:pPr>
            <a:r>
              <a:rPr lang="en-US" sz="1600" b="1" dirty="0"/>
              <a:t>“</a:t>
            </a:r>
            <a:r>
              <a:rPr lang="en-US" sz="1600" b="1" u="sng" dirty="0">
                <a:hlinkClick r:id="rId3"/>
              </a:rPr>
              <a:t>Shifting Security to the Left</a:t>
            </a:r>
            <a:r>
              <a:rPr lang="en-US" sz="1600" b="1" dirty="0"/>
              <a:t>” </a:t>
            </a:r>
            <a:br>
              <a:rPr lang="en-US" sz="1600" b="1" dirty="0"/>
            </a:br>
            <a:r>
              <a:rPr lang="en-US" sz="1600" b="1" dirty="0"/>
              <a:t>Earlier detection, cheaper to fix.</a:t>
            </a:r>
          </a:p>
        </p:txBody>
      </p:sp>
      <p:sp>
        <p:nvSpPr>
          <p:cNvPr id="32" name="Rectangle 31">
            <a:extLst>
              <a:ext uri="{FF2B5EF4-FFF2-40B4-BE49-F238E27FC236}">
                <a16:creationId xmlns:a16="http://schemas.microsoft.com/office/drawing/2014/main" id="{7073F826-2830-488F-AE89-47AAD369A8AE}"/>
              </a:ext>
            </a:extLst>
          </p:cNvPr>
          <p:cNvSpPr/>
          <p:nvPr/>
        </p:nvSpPr>
        <p:spPr>
          <a:xfrm>
            <a:off x="7343380" y="1959550"/>
            <a:ext cx="3111846" cy="663515"/>
          </a:xfrm>
          <a:prstGeom prst="rect">
            <a:avLst/>
          </a:prstGeom>
        </p:spPr>
        <p:txBody>
          <a:bodyPr wrap="square">
            <a:spAutoFit/>
          </a:bodyPr>
          <a:lstStyle/>
          <a:p>
            <a:pPr>
              <a:lnSpc>
                <a:spcPct val="120000"/>
              </a:lnSpc>
              <a:spcAft>
                <a:spcPts val="450"/>
              </a:spcAft>
              <a:buSzPts val="2000"/>
            </a:pPr>
            <a:r>
              <a:rPr lang="en-US" sz="1600" b="1" dirty="0">
                <a:solidFill>
                  <a:srgbClr val="000000"/>
                </a:solidFill>
                <a:latin typeface="Calibri" panose="020F0502020204030204" pitchFamily="34" charset="0"/>
              </a:rPr>
              <a:t>Reduced analysis time for root cause of security defects</a:t>
            </a:r>
            <a:endParaRPr lang="en-US" sz="1600" b="1" dirty="0"/>
          </a:p>
        </p:txBody>
      </p:sp>
      <p:sp>
        <p:nvSpPr>
          <p:cNvPr id="3" name="Rounded Rectangle 2">
            <a:extLst>
              <a:ext uri="{FF2B5EF4-FFF2-40B4-BE49-F238E27FC236}">
                <a16:creationId xmlns:a16="http://schemas.microsoft.com/office/drawing/2014/main" id="{ADAF030A-E9C4-0842-9AD3-98C45839BA14}"/>
              </a:ext>
            </a:extLst>
          </p:cNvPr>
          <p:cNvSpPr/>
          <p:nvPr/>
        </p:nvSpPr>
        <p:spPr>
          <a:xfrm>
            <a:off x="2715065" y="3243280"/>
            <a:ext cx="1023491" cy="506163"/>
          </a:xfrm>
          <a:prstGeom prst="roundRect">
            <a:avLst/>
          </a:prstGeom>
          <a:ln w="28575">
            <a:solidFill>
              <a:schemeClr val="accent1"/>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t>Static</a:t>
            </a:r>
            <a:endParaRPr lang="en-US" dirty="0"/>
          </a:p>
        </p:txBody>
      </p:sp>
      <p:sp>
        <p:nvSpPr>
          <p:cNvPr id="33" name="Rounded Rectangle 32">
            <a:extLst>
              <a:ext uri="{FF2B5EF4-FFF2-40B4-BE49-F238E27FC236}">
                <a16:creationId xmlns:a16="http://schemas.microsoft.com/office/drawing/2014/main" id="{74139744-6568-B943-84EF-60E08C78404A}"/>
              </a:ext>
            </a:extLst>
          </p:cNvPr>
          <p:cNvSpPr/>
          <p:nvPr/>
        </p:nvSpPr>
        <p:spPr>
          <a:xfrm>
            <a:off x="9083595" y="3243280"/>
            <a:ext cx="1023491" cy="506163"/>
          </a:xfrm>
          <a:prstGeom prst="roundRect">
            <a:avLst/>
          </a:prstGeom>
          <a:ln w="28575">
            <a:solidFill>
              <a:schemeClr val="tx2">
                <a:lumMod val="60000"/>
                <a:lumOff val="40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t>Dynamic</a:t>
            </a:r>
            <a:endParaRPr lang="en-US" dirty="0"/>
          </a:p>
        </p:txBody>
      </p:sp>
    </p:spTree>
    <p:extLst>
      <p:ext uri="{BB962C8B-B14F-4D97-AF65-F5344CB8AC3E}">
        <p14:creationId xmlns:p14="http://schemas.microsoft.com/office/powerpoint/2010/main" val="2990220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3F24D6BD-0330-4E2B-B47C-FAB9DDD9E547}"/>
              </a:ext>
            </a:extLst>
          </p:cNvPr>
          <p:cNvSpPr/>
          <p:nvPr/>
        </p:nvSpPr>
        <p:spPr>
          <a:xfrm>
            <a:off x="331703" y="1281752"/>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2F2CC19D-5695-41D0-8CCE-638753E89A2F}"/>
              </a:ext>
            </a:extLst>
          </p:cNvPr>
          <p:cNvSpPr/>
          <p:nvPr/>
        </p:nvSpPr>
        <p:spPr>
          <a:xfrm>
            <a:off x="331703" y="2013272"/>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27651F63-7D59-4861-96E5-7F3D86508EDB}"/>
              </a:ext>
            </a:extLst>
          </p:cNvPr>
          <p:cNvSpPr/>
          <p:nvPr/>
        </p:nvSpPr>
        <p:spPr>
          <a:xfrm>
            <a:off x="331703" y="2521272"/>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B9D4E3B1-BBA9-40CC-B9C7-433547D1C27E}"/>
              </a:ext>
            </a:extLst>
          </p:cNvPr>
          <p:cNvSpPr/>
          <p:nvPr/>
        </p:nvSpPr>
        <p:spPr>
          <a:xfrm>
            <a:off x="331703" y="3008042"/>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D6DA2EF-9654-46BF-8E43-AF90434131E2}"/>
              </a:ext>
            </a:extLst>
          </p:cNvPr>
          <p:cNvSpPr/>
          <p:nvPr/>
        </p:nvSpPr>
        <p:spPr>
          <a:xfrm>
            <a:off x="331703" y="3523662"/>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973334C3-B0D2-4DD8-A2BA-E792DFA85DC6}"/>
              </a:ext>
            </a:extLst>
          </p:cNvPr>
          <p:cNvSpPr/>
          <p:nvPr/>
        </p:nvSpPr>
        <p:spPr>
          <a:xfrm>
            <a:off x="331703" y="4037103"/>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FCF56FA-1B49-4937-B7D7-3610647B449E}"/>
              </a:ext>
            </a:extLst>
          </p:cNvPr>
          <p:cNvSpPr/>
          <p:nvPr/>
        </p:nvSpPr>
        <p:spPr>
          <a:xfrm>
            <a:off x="331703" y="4890543"/>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8C775915-07B9-4324-979D-D34129DDF98A}"/>
              </a:ext>
            </a:extLst>
          </p:cNvPr>
          <p:cNvSpPr/>
          <p:nvPr/>
        </p:nvSpPr>
        <p:spPr>
          <a:xfrm>
            <a:off x="331703" y="5420492"/>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01BF56-9695-4A2E-BAF4-735B829181BA}"/>
              </a:ext>
            </a:extLst>
          </p:cNvPr>
          <p:cNvSpPr/>
          <p:nvPr/>
        </p:nvSpPr>
        <p:spPr>
          <a:xfrm>
            <a:off x="331703" y="5927411"/>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5A180E81-22D0-4A71-BECC-89FE6E67DAF8}"/>
              </a:ext>
            </a:extLst>
          </p:cNvPr>
          <p:cNvSpPr/>
          <p:nvPr/>
        </p:nvSpPr>
        <p:spPr>
          <a:xfrm>
            <a:off x="331388" y="6262691"/>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3388E5AB-CEFA-44EB-BC39-574067967228}"/>
              </a:ext>
            </a:extLst>
          </p:cNvPr>
          <p:cNvSpPr>
            <a:spLocks noGrp="1"/>
          </p:cNvSpPr>
          <p:nvPr>
            <p:ph type="title"/>
          </p:nvPr>
        </p:nvSpPr>
        <p:spPr>
          <a:xfrm>
            <a:off x="492967" y="487531"/>
            <a:ext cx="10972800" cy="552091"/>
          </a:xfrm>
        </p:spPr>
        <p:txBody>
          <a:bodyPr>
            <a:normAutofit/>
          </a:bodyPr>
          <a:lstStyle/>
          <a:p>
            <a:r>
              <a:rPr lang="en-US" dirty="0"/>
              <a:t>The DevSecOps Checklist</a:t>
            </a:r>
          </a:p>
        </p:txBody>
      </p:sp>
      <p:sp>
        <p:nvSpPr>
          <p:cNvPr id="6" name="Content Placeholder 5">
            <a:extLst>
              <a:ext uri="{FF2B5EF4-FFF2-40B4-BE49-F238E27FC236}">
                <a16:creationId xmlns:a16="http://schemas.microsoft.com/office/drawing/2014/main" id="{7886E5B3-BB7D-4493-9B52-49FE48674132}"/>
              </a:ext>
            </a:extLst>
          </p:cNvPr>
          <p:cNvSpPr>
            <a:spLocks noGrp="1"/>
          </p:cNvSpPr>
          <p:nvPr>
            <p:ph idx="4294967295"/>
          </p:nvPr>
        </p:nvSpPr>
        <p:spPr>
          <a:xfrm>
            <a:off x="-2957" y="1324946"/>
            <a:ext cx="12069146" cy="5505067"/>
          </a:xfrm>
          <a:noFill/>
        </p:spPr>
        <p:txBody>
          <a:bodyPr>
            <a:normAutofit fontScale="92500" lnSpcReduction="20000"/>
          </a:bodyPr>
          <a:lstStyle/>
          <a:p>
            <a:pPr marL="571500" lvl="1">
              <a:lnSpc>
                <a:spcPct val="110000"/>
              </a:lnSpc>
              <a:spcBef>
                <a:spcPts val="1200"/>
              </a:spcBef>
              <a:buFont typeface="+mj-lt"/>
              <a:buAutoNum type="arabicPeriod"/>
            </a:pPr>
            <a:r>
              <a:rPr lang="en-US" sz="1400" dirty="0"/>
              <a:t>Does the pipeline automatically validate, at each create and configure for each build, </a:t>
            </a:r>
            <a:r>
              <a:rPr lang="en-US" sz="1400" b="1" dirty="0"/>
              <a:t>security configuration settings compliance</a:t>
            </a:r>
            <a:r>
              <a:rPr lang="en-US" sz="1400" dirty="0"/>
              <a:t> of underlying application stack components? </a:t>
            </a:r>
            <a:r>
              <a:rPr lang="en-US" sz="1400" i="1" dirty="0"/>
              <a:t>Evaluates supporting cloud, network, operating system, database, app-server and web-server components’ configurations against STIGs, CIS Benchmarks and CCE compliance.</a:t>
            </a:r>
            <a:endParaRPr lang="en-US" sz="1400" dirty="0"/>
          </a:p>
          <a:p>
            <a:pPr marL="571500" lvl="1">
              <a:lnSpc>
                <a:spcPct val="110000"/>
              </a:lnSpc>
              <a:spcBef>
                <a:spcPts val="1200"/>
              </a:spcBef>
              <a:buFont typeface="+mj-lt"/>
              <a:buAutoNum type="arabicPeriod"/>
            </a:pPr>
            <a:r>
              <a:rPr lang="en-US" sz="1400" dirty="0"/>
              <a:t>Does the pipeline automatically validate, at each create and configure for each build, </a:t>
            </a:r>
            <a:r>
              <a:rPr lang="en-US" sz="1400" b="1" dirty="0"/>
              <a:t>security vulnerability levels</a:t>
            </a:r>
            <a:r>
              <a:rPr lang="en-US" sz="1400" dirty="0"/>
              <a:t> of underlying application stack components? </a:t>
            </a:r>
            <a:r>
              <a:rPr lang="en-US" sz="1400" i="1" dirty="0"/>
              <a:t>Assesses software patch levels and CVE compliance.</a:t>
            </a:r>
            <a:endParaRPr lang="en-US" sz="1400" dirty="0"/>
          </a:p>
          <a:p>
            <a:pPr marL="571500" lvl="1">
              <a:lnSpc>
                <a:spcPct val="110000"/>
              </a:lnSpc>
              <a:spcBef>
                <a:spcPts val="1200"/>
              </a:spcBef>
              <a:buFont typeface="+mj-lt"/>
              <a:buAutoNum type="arabicPeriod"/>
            </a:pPr>
            <a:r>
              <a:rPr lang="en-US" sz="1400" dirty="0"/>
              <a:t>Does the pipeline automatically validate, at each create and configure for each build, </a:t>
            </a:r>
            <a:r>
              <a:rPr lang="en-US" sz="1400" b="1" dirty="0"/>
              <a:t>least functionality</a:t>
            </a:r>
            <a:r>
              <a:rPr lang="en-US" sz="1400" dirty="0"/>
              <a:t> of underlying application stack components? </a:t>
            </a:r>
            <a:br>
              <a:rPr lang="en-US" sz="1400" dirty="0"/>
            </a:br>
            <a:r>
              <a:rPr lang="en-US" sz="1400" i="1" dirty="0"/>
              <a:t>Limits services, ports and protocols for application stack to function, compliant with NIST SP 800-53 CM-7 Least Functionality requirements.</a:t>
            </a:r>
            <a:endParaRPr lang="en-US" sz="1400" dirty="0"/>
          </a:p>
          <a:p>
            <a:pPr marL="571500" lvl="1">
              <a:lnSpc>
                <a:spcPct val="110000"/>
              </a:lnSpc>
              <a:spcBef>
                <a:spcPts val="1200"/>
              </a:spcBef>
              <a:buFont typeface="+mj-lt"/>
              <a:buAutoNum type="arabicPeriod"/>
            </a:pPr>
            <a:r>
              <a:rPr lang="en-US" sz="1400" dirty="0"/>
              <a:t>Does the pipeline automatically perform </a:t>
            </a:r>
            <a:r>
              <a:rPr lang="en-US" sz="1400" b="1" dirty="0"/>
              <a:t>static code analysis</a:t>
            </a:r>
            <a:r>
              <a:rPr lang="en-US" sz="1400" dirty="0"/>
              <a:t>, at each commit, against application source code. </a:t>
            </a:r>
            <a:r>
              <a:rPr lang="en-US" sz="1400" i="1" dirty="0"/>
              <a:t>Analyze at least 95% of the lines of code (95% code coverage) and perform linting checks for security issues against, at a minimum, SANS Top 25 CWE compliance.</a:t>
            </a:r>
            <a:r>
              <a:rPr lang="en-US" sz="1400" dirty="0"/>
              <a:t> </a:t>
            </a:r>
          </a:p>
          <a:p>
            <a:pPr marL="571500" lvl="1">
              <a:lnSpc>
                <a:spcPct val="110000"/>
              </a:lnSpc>
              <a:spcBef>
                <a:spcPts val="1200"/>
              </a:spcBef>
              <a:buFont typeface="+mj-lt"/>
              <a:buAutoNum type="arabicPeriod"/>
            </a:pPr>
            <a:r>
              <a:rPr lang="en-US" sz="1400" dirty="0"/>
              <a:t>Does the pipeline automatically perform</a:t>
            </a:r>
            <a:r>
              <a:rPr lang="en-US" sz="1400" b="1" dirty="0"/>
              <a:t> dynamic code analysis</a:t>
            </a:r>
            <a:r>
              <a:rPr lang="en-US" sz="1400" dirty="0"/>
              <a:t>, at each create and configure for each build, against application compiled/running code </a:t>
            </a:r>
            <a:br>
              <a:rPr lang="en-US" sz="1400" dirty="0"/>
            </a:br>
            <a:r>
              <a:rPr lang="en-US" sz="1400" i="1" dirty="0"/>
              <a:t>Assesses code security against, at a minimum, OWASP Top 10 CWE.</a:t>
            </a:r>
            <a:endParaRPr lang="en-US" sz="1400" dirty="0"/>
          </a:p>
          <a:p>
            <a:pPr marL="571500" lvl="1">
              <a:lnSpc>
                <a:spcPct val="110000"/>
              </a:lnSpc>
              <a:spcBef>
                <a:spcPts val="1200"/>
              </a:spcBef>
              <a:buFont typeface="+mj-lt"/>
              <a:buAutoNum type="arabicPeriod"/>
            </a:pPr>
            <a:r>
              <a:rPr lang="en-US" sz="1400" dirty="0"/>
              <a:t>Does the pipeline automatically generate all of the above security data in the standard </a:t>
            </a:r>
            <a:r>
              <a:rPr lang="en-US" sz="1400" b="1" dirty="0"/>
              <a:t>“</a:t>
            </a:r>
            <a:r>
              <a:rPr lang="en-US" sz="1400" dirty="0"/>
              <a:t>Heimdall Data Format” for machine-readability, assigning severity levels to each security test result (high, medium, low) and mapping all security test results to NIST SP 800-53 security controls? </a:t>
            </a:r>
            <a:r>
              <a:rPr lang="en-US" sz="1400" i="1" dirty="0"/>
              <a:t>Ensure compliance with InSpec JSON output reporter schema including, at a minimum, these labels: title, description, check text, fix text, relevant NIST SP 800-53 tags and impact level for each defect.</a:t>
            </a:r>
            <a:endParaRPr lang="en-US" sz="1400" dirty="0"/>
          </a:p>
          <a:p>
            <a:pPr marL="571500" lvl="1">
              <a:lnSpc>
                <a:spcPct val="110000"/>
              </a:lnSpc>
              <a:spcBef>
                <a:spcPts val="1200"/>
              </a:spcBef>
              <a:buFont typeface="+mj-lt"/>
              <a:buAutoNum type="arabicPeriod"/>
            </a:pPr>
            <a:r>
              <a:rPr lang="en-US" sz="1400" dirty="0"/>
              <a:t>Does the pipeline automatically track and compare planned versus executed changes, to prove that planned changes, and *</a:t>
            </a:r>
            <a:r>
              <a:rPr lang="en-US" sz="1400" b="1" dirty="0"/>
              <a:t>only</a:t>
            </a:r>
            <a:r>
              <a:rPr lang="en-US" sz="1400" dirty="0"/>
              <a:t>* the planned changes, were implemented during a Sprint?</a:t>
            </a:r>
          </a:p>
          <a:p>
            <a:pPr marL="571500" lvl="1">
              <a:lnSpc>
                <a:spcPct val="110000"/>
              </a:lnSpc>
              <a:spcBef>
                <a:spcPts val="1200"/>
              </a:spcBef>
              <a:buFont typeface="+mj-lt"/>
              <a:buAutoNum type="arabicPeriod"/>
            </a:pPr>
            <a:r>
              <a:rPr lang="en-US" sz="1400" dirty="0"/>
              <a:t>Do developers, ISSOs certify that all high security defects and 90% of all medium or low security defects are resolved before allowing affected functionality to be deployed to production?</a:t>
            </a:r>
          </a:p>
          <a:p>
            <a:pPr marL="571500" lvl="1">
              <a:lnSpc>
                <a:spcPct val="110000"/>
              </a:lnSpc>
              <a:spcBef>
                <a:spcPts val="1200"/>
              </a:spcBef>
              <a:buFont typeface="+mj-lt"/>
              <a:buAutoNum type="arabicPeriod"/>
            </a:pPr>
            <a:r>
              <a:rPr lang="en-US" sz="1400" dirty="0"/>
              <a:t>Do developers and ISSOs assure that no security defect may carry-over unresolved through more than 2 Sprints?</a:t>
            </a:r>
          </a:p>
          <a:p>
            <a:pPr marL="574675" lvl="1" indent="-290513">
              <a:lnSpc>
                <a:spcPct val="110000"/>
              </a:lnSpc>
              <a:spcBef>
                <a:spcPts val="1200"/>
              </a:spcBef>
              <a:buNone/>
            </a:pPr>
            <a:r>
              <a:rPr lang="en-US" sz="1400" dirty="0"/>
              <a:t>10.  Are unplanned (unauthorized) changes for any Sprint less than 5% of planned (authorized) changes?</a:t>
            </a:r>
          </a:p>
        </p:txBody>
      </p:sp>
      <p:sp>
        <p:nvSpPr>
          <p:cNvPr id="17" name="Content Placeholder 5">
            <a:extLst>
              <a:ext uri="{FF2B5EF4-FFF2-40B4-BE49-F238E27FC236}">
                <a16:creationId xmlns:a16="http://schemas.microsoft.com/office/drawing/2014/main" id="{7B07E7D3-2C12-47B9-9AE3-B1CA03532FFE}"/>
              </a:ext>
            </a:extLst>
          </p:cNvPr>
          <p:cNvSpPr txBox="1">
            <a:spLocks/>
          </p:cNvSpPr>
          <p:nvPr/>
        </p:nvSpPr>
        <p:spPr>
          <a:xfrm>
            <a:off x="5746394" y="116633"/>
            <a:ext cx="5986851" cy="1121272"/>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smtClean="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chemeClr val="tx1"/>
                </a:solidFill>
                <a:latin typeface="Arial" pitchFamily="34" charset="0"/>
                <a:ea typeface="+mn-ea"/>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394" kern="1200" smtClean="0">
                <a:solidFill>
                  <a:schemeClr val="tx1"/>
                </a:solidFill>
                <a:latin typeface="Arial" pitchFamily="34" charset="0"/>
                <a:ea typeface="+mn-ea"/>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394" kern="1200">
                <a:solidFill>
                  <a:schemeClr val="tx1"/>
                </a:solidFill>
                <a:latin typeface="Arial" pitchFamily="34" charset="0"/>
                <a:ea typeface="+mn-ea"/>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1100" b="0" dirty="0"/>
              <a:t>This is a checklist to include </a:t>
            </a:r>
            <a:r>
              <a:rPr lang="en-US" sz="1100" b="0" u="sng" dirty="0"/>
              <a:t>Security</a:t>
            </a:r>
            <a:r>
              <a:rPr lang="en-US" sz="1100" b="0" dirty="0"/>
              <a:t> into DevOps pipelines/processes. </a:t>
            </a:r>
          </a:p>
          <a:p>
            <a:pPr>
              <a:lnSpc>
                <a:spcPct val="120000"/>
              </a:lnSpc>
              <a:spcBef>
                <a:spcPts val="0"/>
              </a:spcBef>
            </a:pPr>
            <a:r>
              <a:rPr lang="en-US" sz="1100" b="0" dirty="0"/>
              <a:t>It assumes a DevOps environment with a fully automated CI/CD pipeline, and no manual user interaction beyond committing software into the repository.</a:t>
            </a:r>
          </a:p>
          <a:p>
            <a:pPr>
              <a:lnSpc>
                <a:spcPct val="120000"/>
              </a:lnSpc>
              <a:spcBef>
                <a:spcPts val="0"/>
              </a:spcBef>
            </a:pPr>
            <a:r>
              <a:rPr lang="en-US" sz="1100" b="0" dirty="0"/>
              <a:t>Goal: Maintain security debt at a consistent level, Sprint to Sprint, by enabling developers, ISSOs to verify security and compliance early and often during each Sprint. </a:t>
            </a:r>
          </a:p>
          <a:p>
            <a:pPr>
              <a:lnSpc>
                <a:spcPct val="120000"/>
              </a:lnSpc>
              <a:spcBef>
                <a:spcPts val="0"/>
              </a:spcBef>
            </a:pPr>
            <a:r>
              <a:rPr lang="en-US" sz="1100" b="0" dirty="0"/>
              <a:t>Automation and standardization of this security data is essential.  </a:t>
            </a:r>
          </a:p>
        </p:txBody>
      </p:sp>
      <p:sp>
        <p:nvSpPr>
          <p:cNvPr id="19" name="Slide Number Placeholder 4">
            <a:extLst>
              <a:ext uri="{FF2B5EF4-FFF2-40B4-BE49-F238E27FC236}">
                <a16:creationId xmlns:a16="http://schemas.microsoft.com/office/drawing/2014/main" id="{DAEE4B76-B477-4E03-A6BC-CE9E9DAB6F02}"/>
              </a:ext>
            </a:extLst>
          </p:cNvPr>
          <p:cNvSpPr txBox="1">
            <a:spLocks/>
          </p:cNvSpPr>
          <p:nvPr/>
        </p:nvSpPr>
        <p:spPr>
          <a:xfrm>
            <a:off x="10275063" y="55601"/>
            <a:ext cx="1765676" cy="252626"/>
          </a:xfrm>
          <a:prstGeom prst="rect">
            <a:avLst/>
          </a:prstGeom>
          <a:ln>
            <a:noFill/>
          </a:ln>
        </p:spPr>
        <p:txBody>
          <a:bodyPr/>
          <a:lstStyle>
            <a:defPPr>
              <a:defRPr lang="en-US"/>
            </a:defPPr>
            <a:lvl1pPr algn="r">
              <a:defRPr sz="1200">
                <a:solidFill>
                  <a:schemeClr val="bg1">
                    <a:lumMod val="50000"/>
                  </a:schemeClr>
                </a:solidFill>
                <a:latin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a:t>
            </a:r>
            <a:fld id="{295008BC-DA31-4D19-837B-EFA4386B05F5}" type="slidenum">
              <a:rPr lang="en-US"/>
              <a:pPr/>
              <a:t>8</a:t>
            </a:fld>
            <a:r>
              <a:rPr lang="en-US" dirty="0"/>
              <a:t> | </a:t>
            </a:r>
          </a:p>
        </p:txBody>
      </p:sp>
    </p:spTree>
    <p:extLst>
      <p:ext uri="{BB962C8B-B14F-4D97-AF65-F5344CB8AC3E}">
        <p14:creationId xmlns:p14="http://schemas.microsoft.com/office/powerpoint/2010/main" val="1248411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D82453-27AD-4130-B7F3-BD50093AE12B}"/>
              </a:ext>
            </a:extLst>
          </p:cNvPr>
          <p:cNvSpPr>
            <a:spLocks noGrp="1"/>
          </p:cNvSpPr>
          <p:nvPr>
            <p:ph type="title"/>
          </p:nvPr>
        </p:nvSpPr>
        <p:spPr/>
        <p:txBody>
          <a:bodyPr>
            <a:normAutofit/>
          </a:bodyPr>
          <a:lstStyle/>
          <a:p>
            <a:r>
              <a:rPr lang="en-US" dirty="0"/>
              <a:t>Checklist Cross-walk: Sprint Days 1 - 2</a:t>
            </a:r>
          </a:p>
        </p:txBody>
      </p:sp>
      <p:sp>
        <p:nvSpPr>
          <p:cNvPr id="25" name="Rectangle: Rounded Corners 24">
            <a:extLst>
              <a:ext uri="{FF2B5EF4-FFF2-40B4-BE49-F238E27FC236}">
                <a16:creationId xmlns:a16="http://schemas.microsoft.com/office/drawing/2014/main" id="{2C6D96AC-21A4-4B47-828B-9C26499F4B66}"/>
              </a:ext>
            </a:extLst>
          </p:cNvPr>
          <p:cNvSpPr/>
          <p:nvPr/>
        </p:nvSpPr>
        <p:spPr>
          <a:xfrm>
            <a:off x="7272941" y="5459307"/>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1.</a:t>
            </a:r>
          </a:p>
        </p:txBody>
      </p:sp>
      <p:sp>
        <p:nvSpPr>
          <p:cNvPr id="26" name="Rectangle: Rounded Corners 25">
            <a:extLst>
              <a:ext uri="{FF2B5EF4-FFF2-40B4-BE49-F238E27FC236}">
                <a16:creationId xmlns:a16="http://schemas.microsoft.com/office/drawing/2014/main" id="{D62DA0CB-E11D-44A0-92FC-34E8B1F14840}"/>
              </a:ext>
            </a:extLst>
          </p:cNvPr>
          <p:cNvSpPr/>
          <p:nvPr/>
        </p:nvSpPr>
        <p:spPr>
          <a:xfrm>
            <a:off x="7695605" y="5459307"/>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2.</a:t>
            </a:r>
          </a:p>
        </p:txBody>
      </p:sp>
      <p:sp>
        <p:nvSpPr>
          <p:cNvPr id="27" name="Rectangle: Rounded Corners 26">
            <a:extLst>
              <a:ext uri="{FF2B5EF4-FFF2-40B4-BE49-F238E27FC236}">
                <a16:creationId xmlns:a16="http://schemas.microsoft.com/office/drawing/2014/main" id="{E4B107DD-1149-4AD3-88B7-509E6BEDDFB7}"/>
              </a:ext>
            </a:extLst>
          </p:cNvPr>
          <p:cNvSpPr/>
          <p:nvPr/>
        </p:nvSpPr>
        <p:spPr>
          <a:xfrm>
            <a:off x="8111069" y="5459307"/>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3.</a:t>
            </a:r>
          </a:p>
        </p:txBody>
      </p:sp>
      <p:sp>
        <p:nvSpPr>
          <p:cNvPr id="28" name="Rectangle: Rounded Corners 27">
            <a:extLst>
              <a:ext uri="{FF2B5EF4-FFF2-40B4-BE49-F238E27FC236}">
                <a16:creationId xmlns:a16="http://schemas.microsoft.com/office/drawing/2014/main" id="{7052906E-4C9E-4C34-86C3-0570F5D811CD}"/>
              </a:ext>
            </a:extLst>
          </p:cNvPr>
          <p:cNvSpPr/>
          <p:nvPr/>
        </p:nvSpPr>
        <p:spPr>
          <a:xfrm>
            <a:off x="8263469" y="3568032"/>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4.</a:t>
            </a:r>
          </a:p>
        </p:txBody>
      </p:sp>
      <p:sp>
        <p:nvSpPr>
          <p:cNvPr id="29" name="Rectangle: Rounded Corners 28">
            <a:extLst>
              <a:ext uri="{FF2B5EF4-FFF2-40B4-BE49-F238E27FC236}">
                <a16:creationId xmlns:a16="http://schemas.microsoft.com/office/drawing/2014/main" id="{19329C88-50F0-432E-9C17-CA934C795F80}"/>
              </a:ext>
            </a:extLst>
          </p:cNvPr>
          <p:cNvSpPr/>
          <p:nvPr/>
        </p:nvSpPr>
        <p:spPr>
          <a:xfrm>
            <a:off x="11210576" y="4128456"/>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5.</a:t>
            </a:r>
          </a:p>
        </p:txBody>
      </p:sp>
      <p:sp>
        <p:nvSpPr>
          <p:cNvPr id="30" name="Rectangle: Rounded Corners 29">
            <a:extLst>
              <a:ext uri="{FF2B5EF4-FFF2-40B4-BE49-F238E27FC236}">
                <a16:creationId xmlns:a16="http://schemas.microsoft.com/office/drawing/2014/main" id="{70E0756F-5D5D-48E2-8786-F95A5B22B63C}"/>
              </a:ext>
            </a:extLst>
          </p:cNvPr>
          <p:cNvSpPr/>
          <p:nvPr/>
        </p:nvSpPr>
        <p:spPr>
          <a:xfrm>
            <a:off x="11801475" y="5869327"/>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7.</a:t>
            </a:r>
          </a:p>
        </p:txBody>
      </p:sp>
      <p:sp>
        <p:nvSpPr>
          <p:cNvPr id="31" name="Rectangle: Rounded Corners 30">
            <a:extLst>
              <a:ext uri="{FF2B5EF4-FFF2-40B4-BE49-F238E27FC236}">
                <a16:creationId xmlns:a16="http://schemas.microsoft.com/office/drawing/2014/main" id="{7A76169A-EB69-4AC7-875B-CFC951FE8F68}"/>
              </a:ext>
            </a:extLst>
          </p:cNvPr>
          <p:cNvSpPr/>
          <p:nvPr/>
        </p:nvSpPr>
        <p:spPr>
          <a:xfrm>
            <a:off x="11374755" y="1743273"/>
            <a:ext cx="304800" cy="274320"/>
          </a:xfrm>
          <a:prstGeom prst="roundRect">
            <a:avLst/>
          </a:prstGeom>
          <a:solidFill>
            <a:srgbClr val="D1FFE8"/>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tx1"/>
                </a:solidFill>
              </a:rPr>
              <a:t>7.</a:t>
            </a:r>
          </a:p>
        </p:txBody>
      </p:sp>
      <p:sp>
        <p:nvSpPr>
          <p:cNvPr id="34" name="Content Placeholder 2">
            <a:extLst>
              <a:ext uri="{FF2B5EF4-FFF2-40B4-BE49-F238E27FC236}">
                <a16:creationId xmlns:a16="http://schemas.microsoft.com/office/drawing/2014/main" id="{97D0B531-7D23-4573-844A-A2E3446ED6E9}"/>
              </a:ext>
            </a:extLst>
          </p:cNvPr>
          <p:cNvSpPr>
            <a:spLocks noGrp="1"/>
          </p:cNvSpPr>
          <p:nvPr>
            <p:ph idx="1"/>
          </p:nvPr>
        </p:nvSpPr>
        <p:spPr>
          <a:xfrm>
            <a:off x="324989" y="1392343"/>
            <a:ext cx="11715750" cy="5230814"/>
          </a:xfrm>
        </p:spPr>
        <p:txBody>
          <a:bodyPr vert="horz" lIns="91440" tIns="45720" rIns="91440" bIns="45720" rtlCol="0">
            <a:normAutofit lnSpcReduction="10000"/>
          </a:bodyPr>
          <a:lstStyle/>
          <a:p>
            <a:pPr marL="0" indent="0" defTabSz="914400">
              <a:spcBef>
                <a:spcPct val="20000"/>
              </a:spcBef>
              <a:buNone/>
            </a:pPr>
            <a:r>
              <a:rPr lang="en-US" sz="3200" b="0" dirty="0">
                <a:latin typeface="+mn-lt"/>
                <a:ea typeface="+mn-ea"/>
                <a:cs typeface="+mn-cs"/>
              </a:rPr>
              <a:t>ISSO works with Developers and DevOps team to:</a:t>
            </a:r>
          </a:p>
          <a:p>
            <a:pPr marL="0" indent="0" defTabSz="914400">
              <a:spcBef>
                <a:spcPct val="20000"/>
              </a:spcBef>
              <a:buNone/>
            </a:pPr>
            <a:r>
              <a:rPr lang="en-US" sz="3200" b="0" dirty="0">
                <a:latin typeface="+mn-lt"/>
                <a:ea typeface="+mn-ea"/>
                <a:cs typeface="+mn-cs"/>
              </a:rPr>
              <a:t>Identify all proposed functional changes (e.g., in project issue tracker)</a:t>
            </a:r>
          </a:p>
          <a:p>
            <a:pPr marL="0" indent="0" defTabSz="914400">
              <a:spcBef>
                <a:spcPct val="20000"/>
              </a:spcBef>
              <a:buNone/>
            </a:pPr>
            <a:r>
              <a:rPr lang="en-US" sz="3200" b="0" dirty="0">
                <a:latin typeface="+mn-lt"/>
                <a:ea typeface="+mn-ea"/>
                <a:cs typeface="+mn-cs"/>
              </a:rPr>
              <a:t>Identify additional security testing required, for example, new/changed:</a:t>
            </a:r>
          </a:p>
          <a:p>
            <a:pPr marL="742950" lvl="1" indent="-285750" defTabSz="914400">
              <a:spcBef>
                <a:spcPct val="20000"/>
              </a:spcBef>
            </a:pPr>
            <a:r>
              <a:rPr lang="en-US" sz="2800" dirty="0">
                <a:latin typeface="+mn-lt"/>
                <a:ea typeface="+mn-ea"/>
                <a:cs typeface="+mn-cs"/>
              </a:rPr>
              <a:t>Code to add to scope of </a:t>
            </a:r>
            <a:r>
              <a:rPr lang="en-US" sz="2800" b="1" dirty="0">
                <a:latin typeface="+mn-lt"/>
                <a:ea typeface="+mn-ea"/>
                <a:cs typeface="+mn-cs"/>
              </a:rPr>
              <a:t>static code analysis</a:t>
            </a:r>
            <a:r>
              <a:rPr lang="en-US" sz="2800" dirty="0">
                <a:latin typeface="+mn-lt"/>
                <a:ea typeface="+mn-ea"/>
                <a:cs typeface="+mn-cs"/>
              </a:rPr>
              <a:t> tests</a:t>
            </a:r>
          </a:p>
          <a:p>
            <a:pPr marL="742950" lvl="1" indent="-285750" defTabSz="914400">
              <a:spcBef>
                <a:spcPct val="20000"/>
              </a:spcBef>
            </a:pPr>
            <a:r>
              <a:rPr lang="en-US" sz="2800" dirty="0">
                <a:latin typeface="+mn-lt"/>
                <a:ea typeface="+mn-ea"/>
                <a:cs typeface="+mn-cs"/>
              </a:rPr>
              <a:t>APIs, web forms, web pages to add to scope of </a:t>
            </a:r>
            <a:r>
              <a:rPr lang="en-US" sz="2800" b="1" dirty="0">
                <a:latin typeface="+mn-lt"/>
                <a:ea typeface="+mn-ea"/>
                <a:cs typeface="+mn-cs"/>
              </a:rPr>
              <a:t>dynamic analysis </a:t>
            </a:r>
            <a:r>
              <a:rPr lang="en-US" sz="2800" dirty="0">
                <a:latin typeface="+mn-lt"/>
                <a:ea typeface="+mn-ea"/>
                <a:cs typeface="+mn-cs"/>
              </a:rPr>
              <a:t>tests</a:t>
            </a:r>
          </a:p>
          <a:p>
            <a:pPr marL="742950" lvl="1" indent="-285750" defTabSz="914400">
              <a:spcBef>
                <a:spcPct val="20000"/>
              </a:spcBef>
            </a:pPr>
            <a:r>
              <a:rPr lang="en-US" sz="2800" dirty="0">
                <a:latin typeface="+mn-lt"/>
                <a:ea typeface="+mn-ea"/>
                <a:cs typeface="+mn-cs"/>
              </a:rPr>
              <a:t>Cloud, network, operating system, database, app-server and web-server components to add to scope of </a:t>
            </a:r>
            <a:r>
              <a:rPr lang="en-US" sz="2800" b="1" dirty="0">
                <a:latin typeface="+mn-lt"/>
                <a:ea typeface="+mn-ea"/>
                <a:cs typeface="+mn-cs"/>
              </a:rPr>
              <a:t>security configuration setting, patchable vulnerability, and least functionality </a:t>
            </a:r>
            <a:r>
              <a:rPr lang="en-US" sz="2800" dirty="0">
                <a:latin typeface="+mn-lt"/>
                <a:ea typeface="+mn-ea"/>
                <a:cs typeface="+mn-cs"/>
              </a:rPr>
              <a:t>tests</a:t>
            </a:r>
          </a:p>
          <a:p>
            <a:pPr marL="0" indent="0" defTabSz="914400">
              <a:spcBef>
                <a:spcPct val="20000"/>
              </a:spcBef>
              <a:buNone/>
            </a:pPr>
            <a:r>
              <a:rPr lang="en-US" sz="3200" b="0" dirty="0">
                <a:latin typeface="+mn-lt"/>
                <a:ea typeface="+mn-ea"/>
                <a:cs typeface="+mn-cs"/>
              </a:rPr>
              <a:t>Document the above in a draft Sprint Security Impact Analysis (SIA)</a:t>
            </a:r>
          </a:p>
        </p:txBody>
      </p:sp>
      <p:sp>
        <p:nvSpPr>
          <p:cNvPr id="13" name="Slide Number Placeholder 4">
            <a:extLst>
              <a:ext uri="{FF2B5EF4-FFF2-40B4-BE49-F238E27FC236}">
                <a16:creationId xmlns:a16="http://schemas.microsoft.com/office/drawing/2014/main" id="{992BFE92-5308-4752-AE05-3530B732A9CD}"/>
              </a:ext>
            </a:extLst>
          </p:cNvPr>
          <p:cNvSpPr txBox="1">
            <a:spLocks/>
          </p:cNvSpPr>
          <p:nvPr/>
        </p:nvSpPr>
        <p:spPr>
          <a:xfrm>
            <a:off x="10275063" y="55601"/>
            <a:ext cx="1765676" cy="252626"/>
          </a:xfrm>
          <a:prstGeom prst="rect">
            <a:avLst/>
          </a:prstGeom>
          <a:ln>
            <a:noFill/>
          </a:ln>
        </p:spPr>
        <p:txBody>
          <a:bodyPr/>
          <a:lstStyle>
            <a:defPPr>
              <a:defRPr lang="en-US"/>
            </a:defPPr>
            <a:lvl1pPr algn="r">
              <a:defRPr sz="1200">
                <a:solidFill>
                  <a:schemeClr val="bg1">
                    <a:lumMod val="50000"/>
                  </a:schemeClr>
                </a:solidFill>
                <a:latin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a:t>
            </a:r>
            <a:fld id="{295008BC-DA31-4D19-837B-EFA4386B05F5}" type="slidenum">
              <a:rPr lang="en-US"/>
              <a:pPr/>
              <a:t>9</a:t>
            </a:fld>
            <a:r>
              <a:rPr lang="en-US" dirty="0"/>
              <a:t> | </a:t>
            </a:r>
          </a:p>
        </p:txBody>
      </p:sp>
    </p:spTree>
    <p:extLst>
      <p:ext uri="{BB962C8B-B14F-4D97-AF65-F5344CB8AC3E}">
        <p14:creationId xmlns:p14="http://schemas.microsoft.com/office/powerpoint/2010/main" val="2459225637"/>
      </p:ext>
    </p:extLst>
  </p:cSld>
  <p:clrMapOvr>
    <a:masterClrMapping/>
  </p:clrMapOvr>
</p:sld>
</file>

<file path=ppt/theme/theme1.xml><?xml version="1.0" encoding="utf-8"?>
<a:theme xmlns:a="http://schemas.openxmlformats.org/drawingml/2006/main" name="mitre-2018">
  <a:themeElements>
    <a:clrScheme name="MITRE">
      <a:dk1>
        <a:sysClr val="windowText" lastClr="000000"/>
      </a:dk1>
      <a:lt1>
        <a:sysClr val="window" lastClr="FFFFFF"/>
      </a:lt1>
      <a:dk2>
        <a:srgbClr val="005F9E"/>
      </a:dk2>
      <a:lt2>
        <a:srgbClr val="EEECE1"/>
      </a:lt2>
      <a:accent1>
        <a:srgbClr val="00B3DC"/>
      </a:accent1>
      <a:accent2>
        <a:srgbClr val="F7901E"/>
      </a:accent2>
      <a:accent3>
        <a:srgbClr val="FFE23C"/>
      </a:accent3>
      <a:accent4>
        <a:srgbClr val="C1CD23"/>
      </a:accent4>
      <a:accent5>
        <a:srgbClr val="C6401D"/>
      </a:accent5>
      <a:accent6>
        <a:srgbClr val="FFFFFF"/>
      </a:accent6>
      <a:hlink>
        <a:srgbClr val="005F9E"/>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TRE_Briefing_Template16x9.potx  -  Read-Only" id="{40CBF9C3-3BA1-4858-8DC5-348A380B49F4}" vid="{3E4D29DA-7EC8-40C4-9137-679A2D3C72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375949F96E8C4486B705D9DD6A4C96" ma:contentTypeVersion="5" ma:contentTypeDescription="Create a new document." ma:contentTypeScope="" ma:versionID="775fd940147f618b4c6ec9093125a505">
  <xsd:schema xmlns:xsd="http://www.w3.org/2001/XMLSchema" xmlns:xs="http://www.w3.org/2001/XMLSchema" xmlns:p="http://schemas.microsoft.com/office/2006/metadata/properties" xmlns:ns3="4afea966-dfe2-4e9e-a81f-236e8afc97c4" xmlns:ns4="79bc7661-2305-4ab2-9d34-80e3733c7668" targetNamespace="http://schemas.microsoft.com/office/2006/metadata/properties" ma:root="true" ma:fieldsID="9195b83cbf4ea4c5e79883e7d925674e" ns3:_="" ns4:_="">
    <xsd:import namespace="4afea966-dfe2-4e9e-a81f-236e8afc97c4"/>
    <xsd:import namespace="79bc7661-2305-4ab2-9d34-80e3733c766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fea966-dfe2-4e9e-a81f-236e8afc97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bc7661-2305-4ab2-9d34-80e3733c766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EDF7A91-9A00-4450-AFDB-7C53E334BC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fea966-dfe2-4e9e-a81f-236e8afc97c4"/>
    <ds:schemaRef ds:uri="79bc7661-2305-4ab2-9d34-80e3733c76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6BA5C9-2D71-4B86-AE8A-8C0D9BC5FB22}">
  <ds:schemaRefs>
    <ds:schemaRef ds:uri="http://schemas.microsoft.com/sharepoint/v3/contenttype/forms"/>
  </ds:schemaRefs>
</ds:datastoreItem>
</file>

<file path=customXml/itemProps3.xml><?xml version="1.0" encoding="utf-8"?>
<ds:datastoreItem xmlns:ds="http://schemas.openxmlformats.org/officeDocument/2006/customXml" ds:itemID="{5450FCDD-08B1-48D8-BB50-7A17E590A5E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MITRE_Briefing_Template16x9</Template>
  <TotalTime>3573</TotalTime>
  <Words>6424</Words>
  <Application>Microsoft Office PowerPoint</Application>
  <PresentationFormat>Widescreen</PresentationFormat>
  <Paragraphs>728</Paragraphs>
  <Slides>63</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Arial Narrow</vt:lpstr>
      <vt:lpstr>Calibri</vt:lpstr>
      <vt:lpstr>Calibri Light</vt:lpstr>
      <vt:lpstr>Courier New</vt:lpstr>
      <vt:lpstr>Helvetica Light</vt:lpstr>
      <vt:lpstr>Tahoma</vt:lpstr>
      <vt:lpstr>Times New Roman</vt:lpstr>
      <vt:lpstr>Wingdings</vt:lpstr>
      <vt:lpstr>mitre-2018</vt:lpstr>
      <vt:lpstr>DevSecOps Best Practices Guide Content</vt:lpstr>
      <vt:lpstr>Introduction</vt:lpstr>
      <vt:lpstr>DevSecOps Best Practices</vt:lpstr>
      <vt:lpstr>Value of Building Security into DevOps</vt:lpstr>
      <vt:lpstr>Benefits of Building Security into DevOps</vt:lpstr>
      <vt:lpstr>Building Security into DevOps Preventing vulnerable applications from reaching production, sprint to sprint</vt:lpstr>
      <vt:lpstr>Shifting Security Left</vt:lpstr>
      <vt:lpstr>The DevSecOps Checklist</vt:lpstr>
      <vt:lpstr>Checklist Cross-walk: Sprint Days 1 - 2</vt:lpstr>
      <vt:lpstr>Checklist Cross-walk: Sprint Days 3 - 8</vt:lpstr>
      <vt:lpstr>Checklist Cross-walk: Sprint Days 9 - 10</vt:lpstr>
      <vt:lpstr>Security Data needed for Developer/ISSO Sprint Go-Live</vt:lpstr>
      <vt:lpstr>Security Data needed for Developer/ISSO Sprint Go-Live</vt:lpstr>
      <vt:lpstr>Current  DevSecOps Best Practice Focus Areas</vt:lpstr>
      <vt:lpstr>User Stories Supported by Current DevSecOps Best Practice Areas</vt:lpstr>
      <vt:lpstr>Security Data needed from the DevOps Pipeline</vt:lpstr>
      <vt:lpstr>Automated Security Data needed from the DevOps Pipeline</vt:lpstr>
      <vt:lpstr>Security in DevOps - Current Focus Areas</vt:lpstr>
      <vt:lpstr>Security validation as code devsecops best practice focus area</vt:lpstr>
      <vt:lpstr>Security Validation as Code</vt:lpstr>
      <vt:lpstr>Automating Security Validation – Process to Procedures</vt:lpstr>
      <vt:lpstr>Open Source Applications, Tools and Libraries</vt:lpstr>
      <vt:lpstr>Testing Tools for Security Validation as Code</vt:lpstr>
      <vt:lpstr>The Tech: using InSpec for Security Validation as Code</vt:lpstr>
      <vt:lpstr>Secure Config, Vulnerability, Least Functionality Checks with InSpec</vt:lpstr>
      <vt:lpstr>Testing Content for Security Validation as Code</vt:lpstr>
      <vt:lpstr>Current Testing Content: Library of InSpec Profiles</vt:lpstr>
      <vt:lpstr>Security Control Context for InSpec tests</vt:lpstr>
      <vt:lpstr>Mapping Tools for Security Validation Data</vt:lpstr>
      <vt:lpstr>Data Mapping Tools for Static &amp; Dynamic Code Analysis Tool Output</vt:lpstr>
      <vt:lpstr>Data Viewing Tools for Security Validation Data (1/2)</vt:lpstr>
      <vt:lpstr>Data Viewing Tools for Security Validation Data (2/2)</vt:lpstr>
      <vt:lpstr>Mapping/Conversion Tools for Security Validation Data</vt:lpstr>
      <vt:lpstr>Example Data Viewing Tools – using Heimdall + SIEM Tools</vt:lpstr>
      <vt:lpstr>Heimdall Versions</vt:lpstr>
      <vt:lpstr>Heimdall – Summary and Graphical Views</vt:lpstr>
      <vt:lpstr>Heimdall – Test Results List View</vt:lpstr>
      <vt:lpstr>Heimdall – Details View</vt:lpstr>
      <vt:lpstr>Heimdall – InSpec Profile Code View</vt:lpstr>
      <vt:lpstr>Heimdall – Static Code Analysis Tool View</vt:lpstr>
      <vt:lpstr>Helping to Build an InSpec Community</vt:lpstr>
      <vt:lpstr>Security Documentation as code devsecops best practice focus area</vt:lpstr>
      <vt:lpstr>Security Documentation as Code Best Practice</vt:lpstr>
      <vt:lpstr>The Tech: Using InSpec for Security Documentation</vt:lpstr>
      <vt:lpstr>Change management auditing devsecops best practice focus area</vt:lpstr>
      <vt:lpstr>Change Management Auditing</vt:lpstr>
      <vt:lpstr>Security control coverage for current devsecops best practice focus areas</vt:lpstr>
      <vt:lpstr>Security Control Coverage when Building Security into DevOps</vt:lpstr>
      <vt:lpstr>Process/Tool Landscape of current devsecops best practice focus areas</vt:lpstr>
      <vt:lpstr>Enterprise Guidance: DevSecOps Process/Tool Support Landscape</vt:lpstr>
      <vt:lpstr>Future devsecops best practice focus areas</vt:lpstr>
      <vt:lpstr>Reporting Future devsecops best practice focus area</vt:lpstr>
      <vt:lpstr>ISSO Reporting</vt:lpstr>
      <vt:lpstr>Heimdall – CAAT File Generation (ISSO Reporting)</vt:lpstr>
      <vt:lpstr>Security Control Assessment Reporting</vt:lpstr>
      <vt:lpstr>DevSecOps Support for Initial and Ongoing Authorization</vt:lpstr>
      <vt:lpstr>SOC Reporting</vt:lpstr>
      <vt:lpstr>Operational analytics  Future devsecops best practice focus area</vt:lpstr>
      <vt:lpstr>Security in DevOps Operational Analytics Future Focus Area</vt:lpstr>
      <vt:lpstr>Security in DevOps Operational Analytics Future Focus Area</vt:lpstr>
      <vt:lpstr>Process improvement  Future devsecops best practice focus area</vt:lpstr>
      <vt:lpstr>Security in DevOps DevSecOps Cycle Improvement (using Metrics)</vt:lpstr>
      <vt:lpstr>Security in DevOps DevSecOps Cycle Improvement (using Metrics)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Connolly, Kelly A.</dc:creator>
  <cp:lastModifiedBy>Dower, Will</cp:lastModifiedBy>
  <cp:revision>126</cp:revision>
  <cp:lastPrinted>2019-10-23T13:43:30Z</cp:lastPrinted>
  <dcterms:created xsi:type="dcterms:W3CDTF">2019-10-21T12:47:52Z</dcterms:created>
  <dcterms:modified xsi:type="dcterms:W3CDTF">2020-02-27T20:12:34Z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0x010100A1375949F96E8C4486B705D9DD6A4C96</vt:lpwstr>
  </property>
</Properties>
</file>